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6" r:id="rId3"/>
    <p:sldId id="290" r:id="rId4"/>
    <p:sldId id="314" r:id="rId5"/>
    <p:sldId id="302" r:id="rId6"/>
    <p:sldId id="316" r:id="rId7"/>
    <p:sldId id="287" r:id="rId8"/>
    <p:sldId id="288" r:id="rId9"/>
    <p:sldId id="322" r:id="rId10"/>
    <p:sldId id="318" r:id="rId11"/>
    <p:sldId id="323" r:id="rId12"/>
    <p:sldId id="275" r:id="rId13"/>
    <p:sldId id="272" r:id="rId14"/>
    <p:sldId id="274" r:id="rId15"/>
    <p:sldId id="31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61"/>
    <p:restoredTop sz="59655" autoAdjust="0"/>
  </p:normalViewPr>
  <p:slideViewPr>
    <p:cSldViewPr snapToGrid="0" snapToObjects="1">
      <p:cViewPr varScale="1">
        <p:scale>
          <a:sx n="46" d="100"/>
          <a:sy n="46" d="100"/>
        </p:scale>
        <p:origin x="864" y="48"/>
      </p:cViewPr>
      <p:guideLst/>
    </p:cSldViewPr>
  </p:slideViewPr>
  <p:outlineViewPr>
    <p:cViewPr>
      <p:scale>
        <a:sx n="33" d="100"/>
        <a:sy n="33" d="100"/>
      </p:scale>
      <p:origin x="0" y="-1048"/>
    </p:cViewPr>
  </p:outlineViewPr>
  <p:notesTextViewPr>
    <p:cViewPr>
      <p:scale>
        <a:sx n="100" d="100"/>
        <a:sy n="100" d="100"/>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Deposits</a:t>
            </a:r>
            <a:r>
              <a:rPr lang="en-GB" baseline="0"/>
              <a:t> by Staff vs Students</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6B-43E6-B53C-6A56D73AB0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6B-43E6-B53C-6A56D73AB009}"/>
              </c:ext>
            </c:extLst>
          </c:dPt>
          <c:dLbls>
            <c:dLbl>
              <c:idx val="0"/>
              <c:layout>
                <c:manualLayout>
                  <c:x val="7.1243919815590195E-2"/>
                  <c:y val="-6.8203384061063396E-2"/>
                </c:manualLayout>
              </c:layout>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C6B-43E6-B53C-6A56D73AB009}"/>
                </c:ext>
              </c:extLst>
            </c:dLbl>
            <c:dLbl>
              <c:idx val="1"/>
              <c:layout>
                <c:manualLayout>
                  <c:x val="-0.12700003097561732"/>
                  <c:y val="3.6724899109803318E-2"/>
                </c:manualLayout>
              </c:layout>
              <c:dLblPos val="bestFit"/>
              <c:showLegendKey val="1"/>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C6B-43E6-B53C-6A56D73AB00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Sheet1!$A$12:$A$13</c:f>
              <c:strCache>
                <c:ptCount val="2"/>
                <c:pt idx="0">
                  <c:v>Staff</c:v>
                </c:pt>
                <c:pt idx="1">
                  <c:v>Students</c:v>
                </c:pt>
              </c:strCache>
            </c:strRef>
          </c:cat>
          <c:val>
            <c:numRef>
              <c:f>Sheet1!$B$12:$B$13</c:f>
              <c:numCache>
                <c:formatCode>0</c:formatCode>
                <c:ptCount val="2"/>
                <c:pt idx="0">
                  <c:v>3665</c:v>
                </c:pt>
                <c:pt idx="1">
                  <c:v>366</c:v>
                </c:pt>
              </c:numCache>
            </c:numRef>
          </c:val>
          <c:extLst>
            <c:ext xmlns:c16="http://schemas.microsoft.com/office/drawing/2014/chart" uri="{C3380CC4-5D6E-409C-BE32-E72D297353CC}">
              <c16:uniqueId val="{00000004-2C6B-43E6-B53C-6A56D73AB00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Resources by School/Service</a:t>
            </a:r>
          </a:p>
        </c:rich>
      </c:tx>
      <c:layout>
        <c:manualLayout>
          <c:xMode val="edge"/>
          <c:yMode val="edge"/>
          <c:x val="0.46928439655301019"/>
          <c:y val="7.096113788140215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8A-48B6-BE60-44E3116720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8A-48B6-BE60-44E3116720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8A-48B6-BE60-44E3116720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D8A-48B6-BE60-44E3116720A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D8A-48B6-BE60-44E3116720A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D8A-48B6-BE60-44E3116720A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Sheet1!$A$4:$A$9</c:f>
              <c:strCache>
                <c:ptCount val="6"/>
                <c:pt idx="0">
                  <c:v>ECS</c:v>
                </c:pt>
                <c:pt idx="1">
                  <c:v>Maths</c:v>
                </c:pt>
                <c:pt idx="2">
                  <c:v>IT</c:v>
                </c:pt>
                <c:pt idx="3">
                  <c:v>Library</c:v>
                </c:pt>
                <c:pt idx="4">
                  <c:v>Arts</c:v>
                </c:pt>
                <c:pt idx="5">
                  <c:v>Other</c:v>
                </c:pt>
              </c:strCache>
            </c:strRef>
          </c:cat>
          <c:val>
            <c:numRef>
              <c:f>Sheet1!$B$4:$B$9</c:f>
              <c:numCache>
                <c:formatCode>0</c:formatCode>
                <c:ptCount val="6"/>
                <c:pt idx="0">
                  <c:v>46</c:v>
                </c:pt>
                <c:pt idx="1">
                  <c:v>17</c:v>
                </c:pt>
                <c:pt idx="2">
                  <c:v>9</c:v>
                </c:pt>
                <c:pt idx="3">
                  <c:v>7</c:v>
                </c:pt>
                <c:pt idx="4">
                  <c:v>7</c:v>
                </c:pt>
                <c:pt idx="5">
                  <c:v>14</c:v>
                </c:pt>
              </c:numCache>
            </c:numRef>
          </c:val>
          <c:extLst>
            <c:ext xmlns:c16="http://schemas.microsoft.com/office/drawing/2014/chart" uri="{C3380CC4-5D6E-409C-BE32-E72D297353CC}">
              <c16:uniqueId val="{0000000C-8D8A-48B6-BE60-44E3116720A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62-44DD-A2B9-3F76349885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62-44DD-A2B9-3F7634988536}"/>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Sheet1!$A$16:$A$17</c:f>
              <c:strCache>
                <c:ptCount val="2"/>
                <c:pt idx="0">
                  <c:v>Staff</c:v>
                </c:pt>
                <c:pt idx="1">
                  <c:v>Students</c:v>
                </c:pt>
              </c:strCache>
            </c:strRef>
          </c:cat>
          <c:val>
            <c:numRef>
              <c:f>Sheet1!$B$16:$B$17</c:f>
              <c:numCache>
                <c:formatCode>General</c:formatCode>
                <c:ptCount val="2"/>
                <c:pt idx="0">
                  <c:v>253</c:v>
                </c:pt>
                <c:pt idx="1">
                  <c:v>207</c:v>
                </c:pt>
              </c:numCache>
            </c:numRef>
          </c:val>
          <c:extLst>
            <c:ext xmlns:c16="http://schemas.microsoft.com/office/drawing/2014/chart" uri="{C3380CC4-5D6E-409C-BE32-E72D297353CC}">
              <c16:uniqueId val="{00000004-4262-44DD-A2B9-3F7634988536}"/>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EB219-15CF-9640-8B46-8A883BF44F95}"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1194F-BB14-494D-9BD1-14DB71E74DFD}" type="slidenum">
              <a:rPr lang="en-US" smtClean="0"/>
              <a:t>‹#›</a:t>
            </a:fld>
            <a:endParaRPr lang="en-US"/>
          </a:p>
        </p:txBody>
      </p:sp>
    </p:spTree>
    <p:extLst>
      <p:ext uri="{BB962C8B-B14F-4D97-AF65-F5344CB8AC3E}">
        <p14:creationId xmlns:p14="http://schemas.microsoft.com/office/powerpoint/2010/main" val="1763041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I’m part</a:t>
            </a:r>
            <a:r>
              <a:rPr lang="en-US" baseline="0" dirty="0" smtClean="0"/>
              <a:t> of the Electronics &amp; Computer Science school at Southampton and I head up </a:t>
            </a:r>
            <a:r>
              <a:rPr lang="en-US" baseline="0" dirty="0" err="1" smtClean="0"/>
              <a:t>EdShare</a:t>
            </a:r>
            <a:r>
              <a:rPr lang="en-US" baseline="0" dirty="0" smtClean="0"/>
              <a:t>, which is a digital content platform designed for sharing teaching and learning materials.  </a:t>
            </a:r>
          </a:p>
          <a:p>
            <a:endParaRPr lang="en-US" baseline="0" dirty="0" smtClean="0"/>
          </a:p>
          <a:p>
            <a:r>
              <a:rPr lang="en-US" baseline="0" dirty="0" smtClean="0"/>
              <a:t>I’ve presented about </a:t>
            </a:r>
            <a:r>
              <a:rPr lang="en-US" baseline="0" dirty="0" err="1" smtClean="0"/>
              <a:t>EdShare</a:t>
            </a:r>
            <a:r>
              <a:rPr lang="en-US" baseline="0" dirty="0" smtClean="0"/>
              <a:t> at number of events over the past couple of years particularly to highlight its availability to the HEI community and the features it currently offers.  For this presentation I going to focus far more on conversations that have been happening at Southampton as we review </a:t>
            </a:r>
            <a:r>
              <a:rPr lang="en-US" baseline="0" dirty="0" err="1" smtClean="0"/>
              <a:t>EdShare</a:t>
            </a:r>
            <a:r>
              <a:rPr lang="en-US" baseline="0" dirty="0" smtClean="0"/>
              <a:t> and ask how it can better support educators and learners.  </a:t>
            </a:r>
          </a:p>
          <a:p>
            <a:endParaRPr lang="en-US" baseline="0" dirty="0" smtClean="0"/>
          </a:p>
        </p:txBody>
      </p:sp>
      <p:sp>
        <p:nvSpPr>
          <p:cNvPr id="4" name="Slide Number Placeholder 3"/>
          <p:cNvSpPr>
            <a:spLocks noGrp="1"/>
          </p:cNvSpPr>
          <p:nvPr>
            <p:ph type="sldNum" sz="quarter" idx="10"/>
          </p:nvPr>
        </p:nvSpPr>
        <p:spPr/>
        <p:txBody>
          <a:bodyPr/>
          <a:lstStyle/>
          <a:p>
            <a:fld id="{56C1194F-BB14-494D-9BD1-14DB71E74DFD}" type="slidenum">
              <a:rPr lang="en-US" smtClean="0"/>
              <a:t>1</a:t>
            </a:fld>
            <a:endParaRPr lang="en-US"/>
          </a:p>
        </p:txBody>
      </p:sp>
    </p:spTree>
    <p:extLst>
      <p:ext uri="{BB962C8B-B14F-4D97-AF65-F5344CB8AC3E}">
        <p14:creationId xmlns:p14="http://schemas.microsoft.com/office/powerpoint/2010/main" val="196456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have the team, the expertise and are leading the ongoing development of the generic </a:t>
            </a:r>
            <a:r>
              <a:rPr lang="en-GB" baseline="0" dirty="0" err="1" smtClean="0"/>
              <a:t>EdShare</a:t>
            </a:r>
            <a:r>
              <a:rPr lang="en-GB" baseline="0" dirty="0" smtClean="0"/>
              <a:t> offering</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56C1194F-BB14-494D-9BD1-14DB71E74DFD}" type="slidenum">
              <a:rPr lang="en-US" smtClean="0"/>
              <a:t>10</a:t>
            </a:fld>
            <a:endParaRPr lang="en-US"/>
          </a:p>
        </p:txBody>
      </p:sp>
    </p:spTree>
    <p:extLst>
      <p:ext uri="{BB962C8B-B14F-4D97-AF65-F5344CB8AC3E}">
        <p14:creationId xmlns:p14="http://schemas.microsoft.com/office/powerpoint/2010/main" val="160873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a:t>
            </a:r>
            <a:r>
              <a:rPr lang="en-GB" baseline="0" dirty="0" smtClean="0"/>
              <a:t> me those challenges are very frustrating, and it feels a little like your playing a game something.  You have to choose your battles.  You need to be part of the right conversations, and then you will see opportunities arise that perhaps were not part of your plan originally but help you take those next few steps in the journey.</a:t>
            </a:r>
          </a:p>
          <a:p>
            <a:endParaRPr lang="en-GB" baseline="0" dirty="0" smtClean="0"/>
          </a:p>
          <a:p>
            <a:r>
              <a:rPr lang="en-GB" baseline="0" dirty="0" smtClean="0"/>
              <a:t>That is what has happened for us with </a:t>
            </a:r>
            <a:r>
              <a:rPr lang="en-GB" baseline="0" dirty="0" err="1" smtClean="0"/>
              <a:t>EdShare</a:t>
            </a:r>
            <a:r>
              <a:rPr lang="en-GB" baseline="0" dirty="0" smtClean="0"/>
              <a:t>.  Some funding was made available to create a video production suite and part of this was a need for large expandable storage and to provide access to videos to people across the school or beyond.  As for this </a:t>
            </a:r>
            <a:r>
              <a:rPr lang="en-GB" baseline="0" dirty="0" err="1" smtClean="0"/>
              <a:t>EdShare</a:t>
            </a:r>
            <a:r>
              <a:rPr lang="en-GB" baseline="0" dirty="0" smtClean="0"/>
              <a:t> has been chosen.  As well as that immediate project requirement, this has now also provided us with the space where we can roll-out those improvements we have been talking about.  We can demonstrate their value, and then when others are ready including our own </a:t>
            </a:r>
            <a:r>
              <a:rPr lang="en-GB" baseline="0" dirty="0" err="1" smtClean="0"/>
              <a:t>Soton</a:t>
            </a:r>
            <a:r>
              <a:rPr lang="en-GB" baseline="0" dirty="0" smtClean="0"/>
              <a:t> instance they will I hope take advantage of this.  </a:t>
            </a:r>
            <a:endParaRPr lang="en-GB" dirty="0"/>
          </a:p>
        </p:txBody>
      </p:sp>
      <p:sp>
        <p:nvSpPr>
          <p:cNvPr id="4" name="Slide Number Placeholder 3"/>
          <p:cNvSpPr>
            <a:spLocks noGrp="1"/>
          </p:cNvSpPr>
          <p:nvPr>
            <p:ph type="sldNum" sz="quarter" idx="10"/>
          </p:nvPr>
        </p:nvSpPr>
        <p:spPr/>
        <p:txBody>
          <a:bodyPr/>
          <a:lstStyle/>
          <a:p>
            <a:fld id="{56C1194F-BB14-494D-9BD1-14DB71E74DFD}" type="slidenum">
              <a:rPr lang="en-US" smtClean="0"/>
              <a:t>11</a:t>
            </a:fld>
            <a:endParaRPr lang="en-US"/>
          </a:p>
        </p:txBody>
      </p:sp>
    </p:spTree>
    <p:extLst>
      <p:ext uri="{BB962C8B-B14F-4D97-AF65-F5344CB8AC3E}">
        <p14:creationId xmlns:p14="http://schemas.microsoft.com/office/powerpoint/2010/main" val="3255774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6C1194F-BB14-494D-9BD1-14DB71E74DFD}" type="slidenum">
              <a:rPr lang="en-US" smtClean="0"/>
              <a:t>12</a:t>
            </a:fld>
            <a:endParaRPr lang="en-US"/>
          </a:p>
        </p:txBody>
      </p:sp>
    </p:spTree>
    <p:extLst>
      <p:ext uri="{BB962C8B-B14F-4D97-AF65-F5344CB8AC3E}">
        <p14:creationId xmlns:p14="http://schemas.microsoft.com/office/powerpoint/2010/main" val="204543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such use</a:t>
            </a:r>
            <a:r>
              <a:rPr lang="en-US" baseline="0" dirty="0" smtClean="0"/>
              <a:t> case can be for the presentation of modules.</a:t>
            </a:r>
          </a:p>
          <a:p>
            <a:r>
              <a:rPr lang="en-US" baseline="0" dirty="0" smtClean="0"/>
              <a:t>This content was taken from a bespoke system we have running on our intranet.  Very quickly and easily I have reproduced the same screen with same access point, but all of a sudden it is now open.  </a:t>
            </a:r>
          </a:p>
          <a:p>
            <a:r>
              <a:rPr lang="en-US" baseline="0" dirty="0" smtClean="0"/>
              <a:t>Isolated resources are immediately given greater context of use, and the ability to see them in a sequence.</a:t>
            </a:r>
          </a:p>
          <a:p>
            <a:endParaRPr lang="en-US" baseline="0" dirty="0" smtClean="0"/>
          </a:p>
          <a:p>
            <a:r>
              <a:rPr lang="en-US" baseline="0" dirty="0" smtClean="0"/>
              <a:t>Individual resources suddenly become much more useful to someone viewing them who is not a </a:t>
            </a:r>
            <a:r>
              <a:rPr lang="en-US" baseline="0" dirty="0" err="1" smtClean="0"/>
              <a:t>subsc</a:t>
            </a:r>
            <a:endParaRPr lang="en-US" dirty="0"/>
          </a:p>
        </p:txBody>
      </p:sp>
      <p:sp>
        <p:nvSpPr>
          <p:cNvPr id="4" name="Slide Number Placeholder 3"/>
          <p:cNvSpPr>
            <a:spLocks noGrp="1"/>
          </p:cNvSpPr>
          <p:nvPr>
            <p:ph type="sldNum" sz="quarter" idx="10"/>
          </p:nvPr>
        </p:nvSpPr>
        <p:spPr/>
        <p:txBody>
          <a:bodyPr/>
          <a:lstStyle/>
          <a:p>
            <a:fld id="{56C1194F-BB14-494D-9BD1-14DB71E74DFD}" type="slidenum">
              <a:rPr lang="en-US" smtClean="0"/>
              <a:t>13</a:t>
            </a:fld>
            <a:endParaRPr lang="en-US"/>
          </a:p>
        </p:txBody>
      </p:sp>
    </p:spTree>
    <p:extLst>
      <p:ext uri="{BB962C8B-B14F-4D97-AF65-F5344CB8AC3E}">
        <p14:creationId xmlns:p14="http://schemas.microsoft.com/office/powerpoint/2010/main" val="1367662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identical features,  we can produce </a:t>
            </a:r>
          </a:p>
          <a:p>
            <a:endParaRPr lang="en-US" dirty="0" smtClean="0"/>
          </a:p>
          <a:p>
            <a:r>
              <a:rPr lang="en-US" dirty="0" smtClean="0"/>
              <a:t>Lesson plans</a:t>
            </a:r>
            <a:r>
              <a:rPr lang="en-US" baseline="0" dirty="0" smtClean="0"/>
              <a:t>, exact same thinking as the module - suddenly this content has been broken out of a closed bespoke system or simply a PDF</a:t>
            </a:r>
          </a:p>
          <a:p>
            <a:endParaRPr lang="en-US" baseline="0" dirty="0" smtClean="0"/>
          </a:p>
          <a:p>
            <a:r>
              <a:rPr lang="en-US" baseline="0" dirty="0" smtClean="0"/>
              <a:t>Playlist – user generated, either for their own purposes or for sharing.</a:t>
            </a:r>
          </a:p>
          <a:p>
            <a:endParaRPr lang="en-US" baseline="0" dirty="0" smtClean="0"/>
          </a:p>
          <a:p>
            <a:r>
              <a:rPr lang="en-US" baseline="0" dirty="0" smtClean="0"/>
              <a:t>People can subscribe or follow a module, lesson plans to receive updates.  </a:t>
            </a:r>
          </a:p>
          <a:p>
            <a:r>
              <a:rPr lang="en-US" baseline="0" dirty="0" smtClean="0"/>
              <a:t>We have the potential here to then start thinking about wiki-like </a:t>
            </a:r>
            <a:r>
              <a:rPr lang="en-US" baseline="0" dirty="0" err="1" smtClean="0"/>
              <a:t>behaviour</a:t>
            </a:r>
            <a:r>
              <a:rPr lang="en-US" baseline="0" dirty="0" smtClean="0"/>
              <a:t> and groups coming together to build a collection of resources and then that in itself becoming an open educational resource</a:t>
            </a:r>
            <a:endParaRPr lang="en-US" dirty="0"/>
          </a:p>
        </p:txBody>
      </p:sp>
      <p:sp>
        <p:nvSpPr>
          <p:cNvPr id="4" name="Slide Number Placeholder 3"/>
          <p:cNvSpPr>
            <a:spLocks noGrp="1"/>
          </p:cNvSpPr>
          <p:nvPr>
            <p:ph type="sldNum" sz="quarter" idx="10"/>
          </p:nvPr>
        </p:nvSpPr>
        <p:spPr/>
        <p:txBody>
          <a:bodyPr/>
          <a:lstStyle/>
          <a:p>
            <a:fld id="{56C1194F-BB14-494D-9BD1-14DB71E74DFD}" type="slidenum">
              <a:rPr lang="en-US" smtClean="0"/>
              <a:t>14</a:t>
            </a:fld>
            <a:endParaRPr lang="en-US"/>
          </a:p>
        </p:txBody>
      </p:sp>
    </p:spTree>
    <p:extLst>
      <p:ext uri="{BB962C8B-B14F-4D97-AF65-F5344CB8AC3E}">
        <p14:creationId xmlns:p14="http://schemas.microsoft.com/office/powerpoint/2010/main" val="16316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EdShare</a:t>
            </a:r>
            <a:r>
              <a:rPr lang="en-US" baseline="0" dirty="0" smtClean="0"/>
              <a:t> </a:t>
            </a:r>
            <a:r>
              <a:rPr lang="en-US" baseline="0" dirty="0" smtClean="0"/>
              <a:t>originated from a research project ‘</a:t>
            </a:r>
            <a:r>
              <a:rPr lang="en-US" baseline="0" dirty="0" err="1" smtClean="0"/>
              <a:t>EdSpace</a:t>
            </a:r>
            <a:r>
              <a:rPr lang="en-US" baseline="0" dirty="0" smtClean="0"/>
              <a:t>’ for which the aim was to deliver institution wide infrastructure which would allow staff (and students) to share all manner of educational materials in a shared, safe, persistent storage location.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as part of a drive to encourage and facilitate greater sharing and collaboration across the university.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was not the purpose of this project to create an OER service, however the growing activity around OE and OER at the time was acknowledged by the project team by the choices that were made.  It was hoped that it would support this more as time went 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6C1194F-BB14-494D-9BD1-14DB71E74DFD}" type="slidenum">
              <a:rPr lang="en-US" smtClean="0"/>
              <a:t>2</a:t>
            </a:fld>
            <a:endParaRPr lang="en-US"/>
          </a:p>
        </p:txBody>
      </p:sp>
    </p:spTree>
    <p:extLst>
      <p:ext uri="{BB962C8B-B14F-4D97-AF65-F5344CB8AC3E}">
        <p14:creationId xmlns:p14="http://schemas.microsoft.com/office/powerpoint/2010/main" val="59102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design of </a:t>
            </a:r>
            <a:r>
              <a:rPr lang="en-GB" baseline="0" dirty="0" err="1" smtClean="0"/>
              <a:t>EdShare</a:t>
            </a:r>
            <a:r>
              <a:rPr lang="en-GB" dirty="0" smtClean="0"/>
              <a:t> was heavily influence</a:t>
            </a:r>
            <a:r>
              <a:rPr lang="en-GB" baseline="0" dirty="0" smtClean="0"/>
              <a:t>d by media sharing sites.  </a:t>
            </a:r>
          </a:p>
          <a:p>
            <a:r>
              <a:rPr lang="en-GB" baseline="0" dirty="0" smtClean="0"/>
              <a:t>These were examined to identify key factors in their success - things such as hosting, their ease of use, rapid upload to get content live, organisation options and user centric features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FB667E1-E601-4AAF-B95C-B25720D70A60}" type="slidenum">
              <a:rPr lang="en-GB" smtClean="0"/>
              <a:t>3</a:t>
            </a:fld>
            <a:endParaRPr lang="en-GB"/>
          </a:p>
        </p:txBody>
      </p:sp>
    </p:spTree>
    <p:extLst>
      <p:ext uri="{BB962C8B-B14F-4D97-AF65-F5344CB8AC3E}">
        <p14:creationId xmlns:p14="http://schemas.microsoft.com/office/powerpoint/2010/main" val="323075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a:t>
            </a:r>
            <a:r>
              <a:rPr lang="en-GB" baseline="0" dirty="0" smtClean="0"/>
              <a:t> </a:t>
            </a:r>
            <a:r>
              <a:rPr lang="en-GB" baseline="0" dirty="0" err="1" smtClean="0"/>
              <a:t>EdSpace</a:t>
            </a:r>
            <a:r>
              <a:rPr lang="en-GB" baseline="0" dirty="0" smtClean="0"/>
              <a:t> project </a:t>
            </a:r>
            <a:r>
              <a:rPr lang="en-GB" baseline="0" dirty="0" err="1" smtClean="0"/>
              <a:t>EdShare</a:t>
            </a:r>
            <a:r>
              <a:rPr lang="en-GB" baseline="0" dirty="0" smtClean="0"/>
              <a:t> </a:t>
            </a:r>
            <a:r>
              <a:rPr lang="en-GB" baseline="0" dirty="0" err="1" smtClean="0"/>
              <a:t>Soton</a:t>
            </a:r>
            <a:r>
              <a:rPr lang="en-GB" baseline="0" dirty="0" smtClean="0"/>
              <a:t> was launched in 2008, and this had a number of ripple effects both internally and externally</a:t>
            </a:r>
          </a:p>
          <a:p>
            <a:endParaRPr lang="en-GB" baseline="0" dirty="0" smtClean="0"/>
          </a:p>
          <a:p>
            <a:r>
              <a:rPr lang="en-GB" baseline="0" dirty="0" smtClean="0"/>
              <a:t>Externally</a:t>
            </a:r>
          </a:p>
          <a:p>
            <a:r>
              <a:rPr lang="en-GB" baseline="0" dirty="0" smtClean="0"/>
              <a:t>Internally</a:t>
            </a:r>
          </a:p>
        </p:txBody>
      </p:sp>
      <p:sp>
        <p:nvSpPr>
          <p:cNvPr id="4" name="Slide Number Placeholder 3"/>
          <p:cNvSpPr>
            <a:spLocks noGrp="1"/>
          </p:cNvSpPr>
          <p:nvPr>
            <p:ph type="sldNum" sz="quarter" idx="10"/>
          </p:nvPr>
        </p:nvSpPr>
        <p:spPr/>
        <p:txBody>
          <a:bodyPr/>
          <a:lstStyle/>
          <a:p>
            <a:fld id="{56C1194F-BB14-494D-9BD1-14DB71E74DFD}" type="slidenum">
              <a:rPr lang="en-US" smtClean="0"/>
              <a:t>4</a:t>
            </a:fld>
            <a:endParaRPr lang="en-US"/>
          </a:p>
        </p:txBody>
      </p:sp>
    </p:spTree>
    <p:extLst>
      <p:ext uri="{BB962C8B-B14F-4D97-AF65-F5344CB8AC3E}">
        <p14:creationId xmlns:p14="http://schemas.microsoft.com/office/powerpoint/2010/main" val="188323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Last year as we were approaching 10 years since the launch of </a:t>
            </a:r>
            <a:r>
              <a:rPr lang="en-GB" baseline="0" dirty="0" err="1" smtClean="0"/>
              <a:t>EdShare</a:t>
            </a:r>
            <a:r>
              <a:rPr lang="en-GB" baseline="0" dirty="0" smtClean="0"/>
              <a:t> and in reflection of this growth and the development effort that had gone in, we held a meeting to discuss </a:t>
            </a:r>
            <a:r>
              <a:rPr lang="en-GB" baseline="0" dirty="0" err="1" smtClean="0"/>
              <a:t>EdShare</a:t>
            </a:r>
            <a:r>
              <a:rPr lang="en-GB" baseline="0" dirty="0" smtClean="0"/>
              <a:t> to date, and what needs to come next.</a:t>
            </a:r>
          </a:p>
          <a:p>
            <a:endParaRPr lang="en-GB" baseline="0" dirty="0" smtClean="0"/>
          </a:p>
          <a:p>
            <a:r>
              <a:rPr lang="en-GB" baseline="0" dirty="0" smtClean="0"/>
              <a:t>Before I come on to that I thought I would just share some stats on the use of </a:t>
            </a:r>
            <a:r>
              <a:rPr lang="en-GB" baseline="0" dirty="0" err="1" smtClean="0"/>
              <a:t>EdShare</a:t>
            </a:r>
            <a:r>
              <a:rPr lang="en-GB" baseline="0" dirty="0" smtClean="0"/>
              <a:t> </a:t>
            </a:r>
            <a:r>
              <a:rPr lang="en-GB" baseline="0" dirty="0" err="1" smtClean="0"/>
              <a:t>Soton</a:t>
            </a:r>
            <a:r>
              <a:rPr lang="en-GB" baseline="0" dirty="0" smtClean="0"/>
              <a:t> to put some of this in context.</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56C1194F-BB14-494D-9BD1-14DB71E74DFD}" type="slidenum">
              <a:rPr lang="en-US" smtClean="0"/>
              <a:t>5</a:t>
            </a:fld>
            <a:endParaRPr lang="en-US"/>
          </a:p>
        </p:txBody>
      </p:sp>
    </p:spTree>
    <p:extLst>
      <p:ext uri="{BB962C8B-B14F-4D97-AF65-F5344CB8AC3E}">
        <p14:creationId xmlns:p14="http://schemas.microsoft.com/office/powerpoint/2010/main" val="218605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As part of this meeting with invited key individuals from across the university – this was not a formal or large scale review, rather it was a lengthy but focused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 key person that came along was Prof Hugh Davis – original lead for the </a:t>
            </a:r>
            <a:r>
              <a:rPr lang="en-GB" baseline="0" dirty="0" err="1" smtClean="0"/>
              <a:t>EdSpace</a:t>
            </a:r>
            <a:r>
              <a:rPr lang="en-GB" baseline="0" dirty="0" smtClean="0"/>
              <a:t> project who share his observations and reflections on the </a:t>
            </a:r>
            <a:r>
              <a:rPr lang="en-GB" baseline="0" dirty="0" err="1" smtClean="0"/>
              <a:t>EdSpace</a:t>
            </a:r>
            <a:r>
              <a:rPr lang="en-GB" baseline="0" dirty="0" smtClean="0"/>
              <a:t> project and use of </a:t>
            </a:r>
            <a:r>
              <a:rPr lang="en-GB" baseline="0" dirty="0" err="1" smtClean="0"/>
              <a:t>EdShare</a:t>
            </a:r>
            <a:r>
              <a:rPr lang="en-GB" baseline="0" dirty="0" smtClean="0"/>
              <a:t> </a:t>
            </a:r>
            <a:r>
              <a:rPr lang="en-GB" baseline="0" dirty="0" err="1" smtClean="0"/>
              <a:t>Soton</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next couple of slides are adapted from what he showed us on the day</a:t>
            </a:r>
            <a:endParaRPr lang="en-GB" baseline="0" dirty="0" smtClean="0"/>
          </a:p>
        </p:txBody>
      </p:sp>
      <p:sp>
        <p:nvSpPr>
          <p:cNvPr id="4" name="Slide Number Placeholder 3"/>
          <p:cNvSpPr>
            <a:spLocks noGrp="1"/>
          </p:cNvSpPr>
          <p:nvPr>
            <p:ph type="sldNum" sz="quarter" idx="10"/>
          </p:nvPr>
        </p:nvSpPr>
        <p:spPr/>
        <p:txBody>
          <a:bodyPr/>
          <a:lstStyle/>
          <a:p>
            <a:fld id="{56C1194F-BB14-494D-9BD1-14DB71E74DFD}" type="slidenum">
              <a:rPr lang="en-US" smtClean="0"/>
              <a:t>6</a:t>
            </a:fld>
            <a:endParaRPr lang="en-US"/>
          </a:p>
        </p:txBody>
      </p:sp>
    </p:spTree>
    <p:extLst>
      <p:ext uri="{BB962C8B-B14F-4D97-AF65-F5344CB8AC3E}">
        <p14:creationId xmlns:p14="http://schemas.microsoft.com/office/powerpoint/2010/main" val="172826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a:t>
            </a:r>
            <a:r>
              <a:rPr lang="en-GB" baseline="0" dirty="0" smtClean="0"/>
              <a:t>is a promotional card used when </a:t>
            </a:r>
            <a:r>
              <a:rPr lang="en-GB" baseline="0" dirty="0" err="1" smtClean="0"/>
              <a:t>EdSahre</a:t>
            </a:r>
            <a:r>
              <a:rPr lang="en-GB" baseline="0" dirty="0" smtClean="0"/>
              <a:t> </a:t>
            </a:r>
            <a:r>
              <a:rPr lang="en-GB" baseline="0" dirty="0" err="1" smtClean="0"/>
              <a:t>Soton</a:t>
            </a:r>
            <a:r>
              <a:rPr lang="en-GB" baseline="0" dirty="0" smtClean="0"/>
              <a:t> was launched.  </a:t>
            </a:r>
            <a:r>
              <a:rPr lang="en-GB" baseline="0" dirty="0" smtClean="0"/>
              <a:t>You’ll see the emphasis is on staff sharing with colleagues, working day to create new resources.</a:t>
            </a:r>
          </a:p>
          <a:p>
            <a:endParaRPr lang="en-GB" baseline="0" dirty="0" smtClean="0"/>
          </a:p>
          <a:p>
            <a:r>
              <a:rPr lang="en-GB" baseline="0" dirty="0" smtClean="0"/>
              <a:t>One of the biggest </a:t>
            </a:r>
            <a:r>
              <a:rPr lang="en-GB" baseline="0" dirty="0" smtClean="0"/>
              <a:t>observations was </a:t>
            </a:r>
            <a:r>
              <a:rPr lang="en-GB" baseline="0" dirty="0" smtClean="0"/>
              <a:t>that although the system has been successful as a tool for sharing in the institution, there is little evidence to support that people are sharing with colleagues in mind.  </a:t>
            </a:r>
          </a:p>
          <a:p>
            <a:r>
              <a:rPr lang="en-GB" baseline="0" dirty="0" smtClean="0"/>
              <a:t>They are mostly sharing with students.  </a:t>
            </a:r>
          </a:p>
          <a:p>
            <a:endParaRPr lang="en-GB" baseline="0" dirty="0" smtClean="0"/>
          </a:p>
          <a:p>
            <a:r>
              <a:rPr lang="en-GB" baseline="0" dirty="0" smtClean="0"/>
              <a:t>This may not be shocking or surprising, but it does have some really </a:t>
            </a:r>
            <a:r>
              <a:rPr lang="en-GB" baseline="0" dirty="0" smtClean="0"/>
              <a:t>important implications for </a:t>
            </a:r>
            <a:r>
              <a:rPr lang="en-GB" baseline="0" dirty="0" err="1" smtClean="0"/>
              <a:t>EdShare</a:t>
            </a:r>
            <a:r>
              <a:rPr lang="en-GB" baseline="0" dirty="0" smtClean="0"/>
              <a:t> because design choices were made for a different audience.  </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FB667E1-E601-4AAF-B95C-B25720D70A60}" type="slidenum">
              <a:rPr lang="en-GB" smtClean="0"/>
              <a:t>7</a:t>
            </a:fld>
            <a:endParaRPr lang="en-GB"/>
          </a:p>
        </p:txBody>
      </p:sp>
    </p:spTree>
    <p:extLst>
      <p:ext uri="{BB962C8B-B14F-4D97-AF65-F5344CB8AC3E}">
        <p14:creationId xmlns:p14="http://schemas.microsoft.com/office/powerpoint/2010/main" val="303155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a:t>
            </a:r>
            <a:r>
              <a:rPr lang="en-GB" baseline="0" dirty="0" smtClean="0"/>
              <a:t>intention was the create a BB building block </a:t>
            </a:r>
            <a:r>
              <a:rPr lang="en-GB" baseline="0" dirty="0" smtClean="0"/>
              <a:t>so for those who eat sleep and breathe blackboard, they could submit with </a:t>
            </a:r>
            <a:r>
              <a:rPr lang="en-GB" baseline="0" dirty="0" err="1" smtClean="0"/>
              <a:t>EdShare</a:t>
            </a:r>
            <a:r>
              <a:rPr lang="en-GB" baseline="0" dirty="0" smtClean="0"/>
              <a:t> without needing to think about this other space to start with.  </a:t>
            </a:r>
          </a:p>
          <a:p>
            <a:endParaRPr lang="en-GB" baseline="0" dirty="0" smtClean="0"/>
          </a:p>
          <a:p>
            <a:r>
              <a:rPr lang="en-GB" baseline="0" dirty="0" smtClean="0"/>
              <a:t>This encountered a number of difficulties in terms of compatibility with BB and the effort level for creating and maintaining was so high it was never fully realised.</a:t>
            </a:r>
          </a:p>
          <a:p>
            <a:endParaRPr lang="en-GB" baseline="0" dirty="0" smtClean="0"/>
          </a:p>
          <a:p>
            <a:r>
              <a:rPr lang="en-GB" baseline="0" dirty="0" smtClean="0"/>
              <a:t>This hasn’t been a deal breaker, but is perhaps one of the reasons why we see some parts of the university more than others using </a:t>
            </a:r>
            <a:r>
              <a:rPr lang="en-GB" baseline="0" dirty="0" err="1" smtClean="0"/>
              <a:t>EdShare</a:t>
            </a:r>
            <a:r>
              <a:rPr lang="en-GB" baseline="0" dirty="0" smtClean="0"/>
              <a:t>.</a:t>
            </a:r>
          </a:p>
          <a:p>
            <a:endParaRPr lang="en-GB" baseline="0" dirty="0" smtClean="0"/>
          </a:p>
          <a:p>
            <a:r>
              <a:rPr lang="en-GB" baseline="0" dirty="0" smtClean="0"/>
              <a:t>What wasn’t considered really was the follow-on effects of taking content out of the VLE</a:t>
            </a:r>
            <a:endParaRPr lang="en-GB" baseline="0" dirty="0" smtClean="0"/>
          </a:p>
          <a:p>
            <a:r>
              <a:rPr lang="en-GB" baseline="0" dirty="0" err="1" smtClean="0"/>
              <a:t>EdShare</a:t>
            </a:r>
            <a:r>
              <a:rPr lang="en-GB" baseline="0" dirty="0" smtClean="0"/>
              <a:t> has ways or organising content but it is not a VLE which knows about the person and what they are teaching or studying.</a:t>
            </a:r>
          </a:p>
          <a:p>
            <a:endParaRPr lang="en-GB" baseline="0" dirty="0" smtClean="0"/>
          </a:p>
        </p:txBody>
      </p:sp>
      <p:sp>
        <p:nvSpPr>
          <p:cNvPr id="4" name="Slide Number Placeholder 3"/>
          <p:cNvSpPr>
            <a:spLocks noGrp="1"/>
          </p:cNvSpPr>
          <p:nvPr>
            <p:ph type="sldNum" sz="quarter" idx="10"/>
          </p:nvPr>
        </p:nvSpPr>
        <p:spPr/>
        <p:txBody>
          <a:bodyPr/>
          <a:lstStyle/>
          <a:p>
            <a:fld id="{7FB667E1-E601-4AAF-B95C-B25720D70A60}" type="slidenum">
              <a:rPr lang="en-GB" smtClean="0"/>
              <a:t>8</a:t>
            </a:fld>
            <a:endParaRPr lang="en-GB"/>
          </a:p>
        </p:txBody>
      </p:sp>
    </p:spTree>
    <p:extLst>
      <p:ext uri="{BB962C8B-B14F-4D97-AF65-F5344CB8AC3E}">
        <p14:creationId xmlns:p14="http://schemas.microsoft.com/office/powerpoint/2010/main" val="3646266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Learner</a:t>
            </a:r>
            <a:r>
              <a:rPr lang="en-GB" baseline="0" dirty="0" smtClean="0"/>
              <a:t> are the primary audience, not staff – people are using it, variations in how it’s being used, sharing and collaboration between colleague inside/outside may be limited, but it’s still remains a guiding principle and aim for </a:t>
            </a:r>
            <a:r>
              <a:rPr lang="en-GB" baseline="0" dirty="0" err="1" smtClean="0"/>
              <a:t>EdShare</a:t>
            </a:r>
            <a:r>
              <a:rPr lang="en-GB" baseline="0" dirty="0" smtClean="0"/>
              <a:t> to enable that to happen</a:t>
            </a:r>
            <a:endParaRPr lang="en-GB" dirty="0" smtClean="0"/>
          </a:p>
          <a:p>
            <a:endParaRPr lang="en-GB" dirty="0" smtClean="0"/>
          </a:p>
          <a:p>
            <a:r>
              <a:rPr lang="en-GB" dirty="0" smtClean="0"/>
              <a:t>Champion Users</a:t>
            </a:r>
            <a:r>
              <a:rPr lang="en-GB" baseline="0" dirty="0" smtClean="0"/>
              <a:t> – those who are active supporters, embraced </a:t>
            </a:r>
            <a:r>
              <a:rPr lang="en-GB" baseline="0" dirty="0" err="1" smtClean="0"/>
              <a:t>EdShare</a:t>
            </a:r>
            <a:r>
              <a:rPr lang="en-GB" baseline="0" dirty="0" smtClean="0"/>
              <a:t> and 10 years on are looking for more.  Lots are in ECS.  See a problem, have already worked out how they want it to behave and how it would look.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They want to push boundaries, run open courses, activities that are not formally recognised by the institutions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That is why </a:t>
            </a:r>
            <a:r>
              <a:rPr lang="en-GB" baseline="0" dirty="0" err="1" smtClean="0"/>
              <a:t>EdShare</a:t>
            </a:r>
            <a:r>
              <a:rPr lang="en-GB" baseline="0" dirty="0" smtClean="0"/>
              <a:t> is so appealing, used so heavily in ECS – that adaptability is built in and at our finger tips. </a:t>
            </a:r>
          </a:p>
          <a:p>
            <a:endParaRPr lang="en-GB" baseline="0" dirty="0" smtClean="0"/>
          </a:p>
          <a:p>
            <a:r>
              <a:rPr lang="en-GB" baseline="0" dirty="0" smtClean="0"/>
              <a:t>Greater day-to-day support</a:t>
            </a:r>
          </a:p>
          <a:p>
            <a:r>
              <a:rPr lang="en-GB" baseline="0" dirty="0" smtClean="0"/>
              <a:t>Variation in how people are working – 1 person wants lesson plans, another wants module lists, one only </a:t>
            </a:r>
            <a:r>
              <a:rPr lang="en-GB" baseline="0" dirty="0" err="1" smtClean="0"/>
              <a:t>attachs</a:t>
            </a:r>
            <a:r>
              <a:rPr lang="en-GB" baseline="0" dirty="0" smtClean="0"/>
              <a:t> 1 file per resource – not interested in resource page, another treats a resource as containing many files of value.</a:t>
            </a:r>
          </a:p>
          <a:p>
            <a:r>
              <a:rPr lang="en-GB" baseline="0" dirty="0" smtClean="0"/>
              <a:t>Connect with learners, and for learners to connect with one another, to discuss resources (flipped classroom)</a:t>
            </a:r>
          </a:p>
          <a:p>
            <a:endParaRPr lang="en-GB" baseline="0" dirty="0" smtClean="0"/>
          </a:p>
          <a:p>
            <a:r>
              <a:rPr lang="en-GB" baseline="0" dirty="0" smtClean="0"/>
              <a:t>Metrics –</a:t>
            </a:r>
          </a:p>
          <a:p>
            <a:r>
              <a:rPr lang="en-GB" baseline="0" dirty="0" smtClean="0"/>
              <a:t>Usage/interaction metrics to help target improvements</a:t>
            </a:r>
          </a:p>
          <a:p>
            <a:endParaRPr lang="en-GB" baseline="0" dirty="0" smtClean="0"/>
          </a:p>
          <a:p>
            <a:r>
              <a:rPr lang="en-GB" baseline="0" dirty="0" smtClean="0"/>
              <a:t>Not trying to be a VLE, but sometimes it’s a fine line</a:t>
            </a:r>
            <a:endParaRPr lang="en-GB" dirty="0"/>
          </a:p>
        </p:txBody>
      </p:sp>
      <p:sp>
        <p:nvSpPr>
          <p:cNvPr id="4" name="Slide Number Placeholder 3"/>
          <p:cNvSpPr>
            <a:spLocks noGrp="1"/>
          </p:cNvSpPr>
          <p:nvPr>
            <p:ph type="sldNum" sz="quarter" idx="10"/>
          </p:nvPr>
        </p:nvSpPr>
        <p:spPr/>
        <p:txBody>
          <a:bodyPr/>
          <a:lstStyle/>
          <a:p>
            <a:fld id="{56C1194F-BB14-494D-9BD1-14DB71E74DFD}" type="slidenum">
              <a:rPr lang="en-US" smtClean="0"/>
              <a:t>9</a:t>
            </a:fld>
            <a:endParaRPr lang="en-US"/>
          </a:p>
        </p:txBody>
      </p:sp>
    </p:spTree>
    <p:extLst>
      <p:ext uri="{BB962C8B-B14F-4D97-AF65-F5344CB8AC3E}">
        <p14:creationId xmlns:p14="http://schemas.microsoft.com/office/powerpoint/2010/main" val="284563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39A84F-3265-E14E-AA13-70A70714F842}"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515358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9A84F-3265-E14E-AA13-70A70714F842}"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601739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9A84F-3265-E14E-AA13-70A70714F842}"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93876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9A84F-3265-E14E-AA13-70A70714F842}"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829887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39A84F-3265-E14E-AA13-70A70714F842}"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8185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39A84F-3265-E14E-AA13-70A70714F842}"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137451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39A84F-3265-E14E-AA13-70A70714F842}"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159435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39A84F-3265-E14E-AA13-70A70714F842}"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3711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9A84F-3265-E14E-AA13-70A70714F842}"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1068438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9A84F-3265-E14E-AA13-70A70714F842}"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214181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9A84F-3265-E14E-AA13-70A70714F842}"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1443361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9A84F-3265-E14E-AA13-70A70714F842}"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BA729-4A3C-CA41-8E6D-8380DCBAD8D2}" type="slidenum">
              <a:rPr lang="en-US" smtClean="0"/>
              <a:t>‹#›</a:t>
            </a:fld>
            <a:endParaRPr lang="en-US"/>
          </a:p>
        </p:txBody>
      </p:sp>
    </p:spTree>
    <p:extLst>
      <p:ext uri="{BB962C8B-B14F-4D97-AF65-F5344CB8AC3E}">
        <p14:creationId xmlns:p14="http://schemas.microsoft.com/office/powerpoint/2010/main" val="63736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Terrell@soto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tiff"/></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tiff"/><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tif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tiff"/><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image" Target="../media/image7.jpe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6136" y="3139000"/>
            <a:ext cx="3880209" cy="3127329"/>
          </a:xfrm>
        </p:spPr>
        <p:txBody>
          <a:bodyPr>
            <a:normAutofit fontScale="85000" lnSpcReduction="20000"/>
          </a:bodyPr>
          <a:lstStyle/>
          <a:p>
            <a:r>
              <a:rPr lang="en-US" dirty="0" err="1" smtClean="0"/>
              <a:t>EdShare</a:t>
            </a:r>
            <a:r>
              <a:rPr lang="en-US" dirty="0" smtClean="0"/>
              <a:t> at the University of Southampton: A reflection and look forward</a:t>
            </a:r>
            <a:endParaRPr lang="en-US" dirty="0" smtClean="0"/>
          </a:p>
          <a:p>
            <a:endParaRPr lang="en-US" dirty="0"/>
          </a:p>
          <a:p>
            <a:r>
              <a:rPr lang="en-GB" dirty="0">
                <a:solidFill>
                  <a:schemeClr val="bg2">
                    <a:lumMod val="25000"/>
                  </a:schemeClr>
                </a:solidFill>
              </a:rPr>
              <a:t>Kelly </a:t>
            </a:r>
            <a:r>
              <a:rPr lang="en-GB" dirty="0" smtClean="0">
                <a:solidFill>
                  <a:schemeClr val="bg2">
                    <a:lumMod val="25000"/>
                  </a:schemeClr>
                </a:solidFill>
              </a:rPr>
              <a:t>Terrell</a:t>
            </a:r>
            <a:r>
              <a:rPr lang="en-GB" dirty="0">
                <a:solidFill>
                  <a:schemeClr val="bg2">
                    <a:lumMod val="25000"/>
                  </a:schemeClr>
                </a:solidFill>
              </a:rPr>
              <a:t/>
            </a:r>
            <a:br>
              <a:rPr lang="en-GB" dirty="0">
                <a:solidFill>
                  <a:schemeClr val="bg2">
                    <a:lumMod val="25000"/>
                  </a:schemeClr>
                </a:solidFill>
              </a:rPr>
            </a:br>
            <a:r>
              <a:rPr lang="en-GB" dirty="0">
                <a:solidFill>
                  <a:schemeClr val="bg2">
                    <a:lumMod val="25000"/>
                  </a:schemeClr>
                </a:solidFill>
              </a:rPr>
              <a:t>University of Southampton</a:t>
            </a:r>
          </a:p>
          <a:p>
            <a:r>
              <a:rPr lang="en-GB" dirty="0">
                <a:solidFill>
                  <a:schemeClr val="bg2">
                    <a:lumMod val="25000"/>
                  </a:schemeClr>
                </a:solidFill>
              </a:rPr>
              <a:t>@</a:t>
            </a:r>
            <a:r>
              <a:rPr lang="en-GB" dirty="0" err="1">
                <a:solidFill>
                  <a:schemeClr val="bg2">
                    <a:lumMod val="25000"/>
                  </a:schemeClr>
                </a:solidFill>
              </a:rPr>
              <a:t>KellyATerrell</a:t>
            </a:r>
            <a:r>
              <a:rPr lang="en-GB" dirty="0">
                <a:solidFill>
                  <a:schemeClr val="bg2">
                    <a:lumMod val="25000"/>
                  </a:schemeClr>
                </a:solidFill>
              </a:rPr>
              <a:t>  </a:t>
            </a:r>
            <a:r>
              <a:rPr lang="en-GB" dirty="0">
                <a:solidFill>
                  <a:schemeClr val="bg2">
                    <a:lumMod val="25000"/>
                  </a:schemeClr>
                </a:solidFill>
                <a:hlinkClick r:id="rId3"/>
              </a:rPr>
              <a:t>K.Terrell@soton.ac.uk</a:t>
            </a:r>
            <a:r>
              <a:rPr lang="en-GB" dirty="0">
                <a:solidFill>
                  <a:schemeClr val="bg2">
                    <a:lumMod val="25000"/>
                  </a:schemeClr>
                </a:solidFill>
              </a:rPr>
              <a:t> </a:t>
            </a:r>
          </a:p>
          <a:p>
            <a:endParaRPr lang="en-GB" dirty="0">
              <a:solidFill>
                <a:schemeClr val="bg2">
                  <a:lumMod val="25000"/>
                </a:schemeClr>
              </a:solidFill>
            </a:endParaRPr>
          </a:p>
          <a:p>
            <a:r>
              <a:rPr lang="en-GB" sz="2800" b="1" dirty="0">
                <a:solidFill>
                  <a:schemeClr val="bg2">
                    <a:lumMod val="25000"/>
                  </a:schemeClr>
                </a:solidFill>
              </a:rPr>
              <a:t>#</a:t>
            </a:r>
            <a:r>
              <a:rPr lang="en-GB" sz="2800" b="1" dirty="0" err="1" smtClean="0">
                <a:solidFill>
                  <a:schemeClr val="bg2">
                    <a:lumMod val="25000"/>
                  </a:schemeClr>
                </a:solidFill>
              </a:rPr>
              <a:t>EdShare</a:t>
            </a:r>
            <a:r>
              <a:rPr lang="en-GB" sz="2800" b="1" dirty="0" smtClean="0">
                <a:solidFill>
                  <a:schemeClr val="bg2">
                    <a:lumMod val="25000"/>
                  </a:schemeClr>
                </a:solidFill>
              </a:rPr>
              <a:t>   #OER18</a:t>
            </a:r>
            <a:endParaRPr lang="en-GB" sz="2800" b="1" dirty="0">
              <a:solidFill>
                <a:schemeClr val="bg2">
                  <a:lumMod val="25000"/>
                </a:schemeClr>
              </a:solidFill>
            </a:endParaRPr>
          </a:p>
        </p:txBody>
      </p:sp>
      <p:pic>
        <p:nvPicPr>
          <p:cNvPr id="4" name="Picture 3"/>
          <p:cNvPicPr>
            <a:picLocks noChangeAspect="1"/>
          </p:cNvPicPr>
          <p:nvPr/>
        </p:nvPicPr>
        <p:blipFill>
          <a:blip r:embed="rId4">
            <a:alphaModFix/>
          </a:blip>
          <a:stretch>
            <a:fillRect/>
          </a:stretch>
        </p:blipFill>
        <p:spPr>
          <a:xfrm>
            <a:off x="684107" y="1811956"/>
            <a:ext cx="3600796" cy="10538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0"/>
            <a:ext cx="7162800" cy="6858000"/>
          </a:xfrm>
          <a:prstGeom prst="rect">
            <a:avLst/>
          </a:prstGeom>
        </p:spPr>
      </p:pic>
      <p:pic>
        <p:nvPicPr>
          <p:cNvPr id="1026" name="Picture 2" descr="http://edshare.ac.uk/wp-content/uploads/2018/03/oer18-edi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335" y="701077"/>
            <a:ext cx="1378339" cy="83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5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Challenges to moving forwards</a:t>
            </a:r>
            <a:endParaRPr lang="en-GB" dirty="0"/>
          </a:p>
        </p:txBody>
      </p:sp>
      <p:sp>
        <p:nvSpPr>
          <p:cNvPr id="8" name="Content Placeholder 7"/>
          <p:cNvSpPr>
            <a:spLocks noGrp="1"/>
          </p:cNvSpPr>
          <p:nvPr>
            <p:ph idx="1"/>
          </p:nvPr>
        </p:nvSpPr>
        <p:spPr/>
        <p:txBody>
          <a:bodyPr>
            <a:normAutofit/>
          </a:bodyPr>
          <a:lstStyle/>
          <a:p>
            <a:r>
              <a:rPr lang="en-GB" dirty="0" smtClean="0"/>
              <a:t>We (ECS/EPrints Services) do not own the </a:t>
            </a:r>
            <a:r>
              <a:rPr lang="en-GB" dirty="0" err="1" smtClean="0"/>
              <a:t>EdShare</a:t>
            </a:r>
            <a:r>
              <a:rPr lang="en-GB" dirty="0" smtClean="0"/>
              <a:t> </a:t>
            </a:r>
            <a:r>
              <a:rPr lang="en-GB" dirty="0" err="1" smtClean="0"/>
              <a:t>Soton</a:t>
            </a:r>
            <a:r>
              <a:rPr lang="en-GB" dirty="0" smtClean="0"/>
              <a:t> instance</a:t>
            </a:r>
          </a:p>
          <a:p>
            <a:r>
              <a:rPr lang="en-GB" dirty="0" smtClean="0"/>
              <a:t>Challenging climate – financial pressures, system reviews, staff &amp; ownership changes</a:t>
            </a:r>
          </a:p>
          <a:p>
            <a:r>
              <a:rPr lang="en-GB" dirty="0" smtClean="0"/>
              <a:t>Promotional, visible user support effort no longer exists</a:t>
            </a:r>
          </a:p>
          <a:p>
            <a:r>
              <a:rPr lang="en-GB" dirty="0" smtClean="0"/>
              <a:t>Funding for service maintenance but not developments</a:t>
            </a:r>
          </a:p>
          <a:p>
            <a:r>
              <a:rPr lang="en-GB" dirty="0" smtClean="0"/>
              <a:t>Risk averse – though it depends who you talk to!</a:t>
            </a:r>
          </a:p>
          <a:p>
            <a:r>
              <a:rPr lang="en-GB" dirty="0" smtClean="0"/>
              <a:t>Range of awareness levels across the university</a:t>
            </a:r>
          </a:p>
          <a:p>
            <a:pPr lvl="1"/>
            <a:r>
              <a:rPr lang="en-GB" dirty="0" smtClean="0"/>
              <a:t>Misinformation easily </a:t>
            </a:r>
            <a:r>
              <a:rPr lang="en-GB" dirty="0" smtClean="0"/>
              <a:t>spreads </a:t>
            </a:r>
            <a:r>
              <a:rPr lang="en-GB" dirty="0" smtClean="0"/>
              <a:t>without champion users and clear </a:t>
            </a:r>
            <a:r>
              <a:rPr lang="en-GB" dirty="0" smtClean="0"/>
              <a:t>owners</a:t>
            </a:r>
          </a:p>
        </p:txBody>
      </p:sp>
      <p:pic>
        <p:nvPicPr>
          <p:cNvPr id="4" name="Picture 3"/>
          <p:cNvPicPr>
            <a:picLocks noChangeAspect="1"/>
          </p:cNvPicPr>
          <p:nvPr/>
        </p:nvPicPr>
        <p:blipFill>
          <a:blip r:embed="rId3">
            <a:alphaModFix/>
          </a:blip>
          <a:stretch>
            <a:fillRect/>
          </a:stretch>
        </p:blipFill>
        <p:spPr>
          <a:xfrm>
            <a:off x="10931068" y="130626"/>
            <a:ext cx="1115792" cy="326573"/>
          </a:xfrm>
          <a:prstGeom prst="rect">
            <a:avLst/>
          </a:prstGeom>
        </p:spPr>
      </p:pic>
    </p:spTree>
    <p:extLst>
      <p:ext uri="{BB962C8B-B14F-4D97-AF65-F5344CB8AC3E}">
        <p14:creationId xmlns:p14="http://schemas.microsoft.com/office/powerpoint/2010/main" val="842379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ECS </a:t>
            </a:r>
            <a:r>
              <a:rPr lang="en-GB" dirty="0" err="1" smtClean="0"/>
              <a:t>EdShare</a:t>
            </a:r>
            <a:r>
              <a:rPr lang="en-GB" dirty="0" smtClean="0"/>
              <a:t> – a space to innovate</a:t>
            </a:r>
            <a:endParaRPr lang="en-GB" dirty="0"/>
          </a:p>
        </p:txBody>
      </p:sp>
      <p:sp>
        <p:nvSpPr>
          <p:cNvPr id="3" name="Content Placeholder 2"/>
          <p:cNvSpPr>
            <a:spLocks noGrp="1"/>
          </p:cNvSpPr>
          <p:nvPr>
            <p:ph idx="1"/>
          </p:nvPr>
        </p:nvSpPr>
        <p:spPr>
          <a:xfrm>
            <a:off x="838200" y="1825625"/>
            <a:ext cx="5134897" cy="4351338"/>
          </a:xfrm>
        </p:spPr>
        <p:txBody>
          <a:bodyPr>
            <a:normAutofit fontScale="92500"/>
          </a:bodyPr>
          <a:lstStyle/>
          <a:p>
            <a:r>
              <a:rPr lang="en-GB" dirty="0"/>
              <a:t>Platform for hosting collections of videos used as part of ECS modules</a:t>
            </a:r>
          </a:p>
          <a:p>
            <a:r>
              <a:rPr lang="en-GB" dirty="0" err="1" smtClean="0"/>
              <a:t>EdShare</a:t>
            </a:r>
            <a:r>
              <a:rPr lang="en-GB" dirty="0" smtClean="0"/>
              <a:t> chosen due to its flexibility and adaptability</a:t>
            </a:r>
          </a:p>
          <a:p>
            <a:r>
              <a:rPr lang="en-GB" dirty="0" smtClean="0"/>
              <a:t>Ability to use this project as a vehicle for innovation and to deliver new features for champion users</a:t>
            </a:r>
          </a:p>
          <a:p>
            <a:r>
              <a:rPr lang="en-GB" dirty="0" smtClean="0"/>
              <a:t>Opportunity to deliver real change for both teachers and our learners</a:t>
            </a:r>
            <a:endParaRPr lang="en-GB" dirty="0"/>
          </a:p>
        </p:txBody>
      </p:sp>
      <p:pic>
        <p:nvPicPr>
          <p:cNvPr id="4" name="Picture 3"/>
          <p:cNvPicPr>
            <a:picLocks noChangeAspect="1"/>
          </p:cNvPicPr>
          <p:nvPr/>
        </p:nvPicPr>
        <p:blipFill>
          <a:blip r:embed="rId3"/>
          <a:stretch>
            <a:fillRect/>
          </a:stretch>
        </p:blipFill>
        <p:spPr>
          <a:xfrm>
            <a:off x="6096000" y="2386361"/>
            <a:ext cx="5338290" cy="275366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374194" y="5331433"/>
            <a:ext cx="3023420" cy="369332"/>
          </a:xfrm>
          <a:prstGeom prst="rect">
            <a:avLst/>
          </a:prstGeom>
          <a:noFill/>
        </p:spPr>
        <p:txBody>
          <a:bodyPr wrap="square" rtlCol="0">
            <a:spAutoFit/>
          </a:bodyPr>
          <a:lstStyle/>
          <a:p>
            <a:r>
              <a:rPr lang="en-GB" dirty="0" smtClean="0"/>
              <a:t>Currently under development</a:t>
            </a:r>
            <a:endParaRPr lang="en-GB" dirty="0"/>
          </a:p>
        </p:txBody>
      </p:sp>
      <p:pic>
        <p:nvPicPr>
          <p:cNvPr id="6" name="Picture 5"/>
          <p:cNvPicPr>
            <a:picLocks noChangeAspect="1"/>
          </p:cNvPicPr>
          <p:nvPr/>
        </p:nvPicPr>
        <p:blipFill>
          <a:blip r:embed="rId4">
            <a:alphaModFix/>
          </a:blip>
          <a:stretch>
            <a:fillRect/>
          </a:stretch>
        </p:blipFill>
        <p:spPr>
          <a:xfrm>
            <a:off x="10931068" y="130626"/>
            <a:ext cx="1115792" cy="326573"/>
          </a:xfrm>
          <a:prstGeom prst="rect">
            <a:avLst/>
          </a:prstGeom>
        </p:spPr>
      </p:pic>
    </p:spTree>
    <p:extLst>
      <p:ext uri="{BB962C8B-B14F-4D97-AF65-F5344CB8AC3E}">
        <p14:creationId xmlns:p14="http://schemas.microsoft.com/office/powerpoint/2010/main" val="2094758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8200" y="457199"/>
            <a:ext cx="6850742" cy="5724216"/>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alphaModFix/>
          </a:blip>
          <a:stretch>
            <a:fillRect/>
          </a:stretch>
        </p:blipFill>
        <p:spPr>
          <a:xfrm>
            <a:off x="10931068" y="130626"/>
            <a:ext cx="1115792" cy="326573"/>
          </a:xfrm>
          <a:prstGeom prst="rect">
            <a:avLst/>
          </a:prstGeom>
        </p:spPr>
      </p:pic>
      <p:sp>
        <p:nvSpPr>
          <p:cNvPr id="9" name="Rounded Rectangle 8"/>
          <p:cNvSpPr/>
          <p:nvPr/>
        </p:nvSpPr>
        <p:spPr>
          <a:xfrm>
            <a:off x="8687446" y="4612149"/>
            <a:ext cx="2727702" cy="8731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dirty="0" smtClean="0"/>
              <a:t>Resources to display </a:t>
            </a:r>
            <a:r>
              <a:rPr lang="en-US" sz="1600" dirty="0"/>
              <a:t>– either internal to the </a:t>
            </a:r>
            <a:r>
              <a:rPr lang="en-US" sz="1600" dirty="0" err="1"/>
              <a:t>EdShare</a:t>
            </a:r>
            <a:r>
              <a:rPr lang="en-US" sz="1600" dirty="0"/>
              <a:t> instance or external links</a:t>
            </a:r>
          </a:p>
        </p:txBody>
      </p:sp>
      <p:sp>
        <p:nvSpPr>
          <p:cNvPr id="10" name="Rounded Rectangle 9"/>
          <p:cNvSpPr/>
          <p:nvPr/>
        </p:nvSpPr>
        <p:spPr>
          <a:xfrm>
            <a:off x="6819254" y="3552404"/>
            <a:ext cx="2727702" cy="7063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dirty="0"/>
              <a:t>Private to you only, or share it publicly for others to view</a:t>
            </a:r>
          </a:p>
        </p:txBody>
      </p:sp>
      <p:sp>
        <p:nvSpPr>
          <p:cNvPr id="11" name="Rounded Rectangle 10"/>
          <p:cNvSpPr/>
          <p:nvPr/>
        </p:nvSpPr>
        <p:spPr>
          <a:xfrm>
            <a:off x="8467887" y="1784122"/>
            <a:ext cx="3078350" cy="10076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dirty="0" smtClean="0"/>
              <a:t>Rich text description with complete flexibility </a:t>
            </a:r>
            <a:r>
              <a:rPr lang="en-US" sz="1600" smtClean="0"/>
              <a:t>to format and style </a:t>
            </a:r>
            <a:r>
              <a:rPr lang="en-US" sz="1600" dirty="0" smtClean="0"/>
              <a:t>as you wish, embed media</a:t>
            </a:r>
            <a:endParaRPr lang="en-US" sz="1600" dirty="0"/>
          </a:p>
        </p:txBody>
      </p:sp>
      <p:cxnSp>
        <p:nvCxnSpPr>
          <p:cNvPr id="13" name="Straight Arrow Connector 12"/>
          <p:cNvCxnSpPr>
            <a:stCxn id="9" idx="1"/>
          </p:cNvCxnSpPr>
          <p:nvPr/>
        </p:nvCxnSpPr>
        <p:spPr>
          <a:xfrm flipH="1" flipV="1">
            <a:off x="7485681" y="5042160"/>
            <a:ext cx="12017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508143" y="3892702"/>
            <a:ext cx="4311111" cy="12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266122" y="2296377"/>
            <a:ext cx="12017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7950198" y="6022485"/>
            <a:ext cx="4202870" cy="831281"/>
          </a:xfrm>
          <a:prstGeom prst="rect">
            <a:avLst/>
          </a:prstGeom>
          <a:solidFill>
            <a:schemeClr val="bg1"/>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t>Lists</a:t>
            </a:r>
            <a:r>
              <a:rPr lang="en-GB" sz="2800" dirty="0" smtClean="0"/>
              <a:t>, which can enable &gt;&gt;</a:t>
            </a:r>
            <a:endParaRPr lang="en-GB" sz="2800" dirty="0"/>
          </a:p>
        </p:txBody>
      </p:sp>
    </p:spTree>
    <p:extLst>
      <p:ext uri="{BB962C8B-B14F-4D97-AF65-F5344CB8AC3E}">
        <p14:creationId xmlns:p14="http://schemas.microsoft.com/office/powerpoint/2010/main" val="1842842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of modules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793874" y="1690688"/>
            <a:ext cx="8604251" cy="4159281"/>
          </a:xfrm>
          <a:prstGeom prst="rect">
            <a:avLst/>
          </a:prstGeom>
          <a:ln>
            <a:noFill/>
          </a:ln>
          <a:effectLst>
            <a:outerShdw blurRad="190500" algn="tl" rotWithShape="0">
              <a:srgbClr val="000000">
                <a:alpha val="70000"/>
              </a:srgbClr>
            </a:outerShdw>
          </a:effectLst>
        </p:spPr>
      </p:pic>
      <p:sp>
        <p:nvSpPr>
          <p:cNvPr id="8" name="TextBox 7"/>
          <p:cNvSpPr txBox="1"/>
          <p:nvPr/>
        </p:nvSpPr>
        <p:spPr>
          <a:xfrm>
            <a:off x="2906486" y="6076938"/>
            <a:ext cx="6433457" cy="461665"/>
          </a:xfrm>
          <a:prstGeom prst="rect">
            <a:avLst/>
          </a:prstGeom>
          <a:noFill/>
        </p:spPr>
        <p:txBody>
          <a:bodyPr wrap="square" rtlCol="0">
            <a:spAutoFit/>
          </a:bodyPr>
          <a:lstStyle/>
          <a:p>
            <a:r>
              <a:rPr lang="en-US" sz="2400" dirty="0" smtClean="0"/>
              <a:t>The same feature could be used for open courses</a:t>
            </a:r>
            <a:endParaRPr lang="en-US" sz="2400" dirty="0"/>
          </a:p>
        </p:txBody>
      </p:sp>
      <p:pic>
        <p:nvPicPr>
          <p:cNvPr id="9" name="Picture 8"/>
          <p:cNvPicPr>
            <a:picLocks noChangeAspect="1"/>
          </p:cNvPicPr>
          <p:nvPr/>
        </p:nvPicPr>
        <p:blipFill>
          <a:blip r:embed="rId4">
            <a:alphaModFix/>
          </a:blip>
          <a:stretch>
            <a:fillRect/>
          </a:stretch>
        </p:blipFill>
        <p:spPr>
          <a:xfrm>
            <a:off x="10931068" y="130626"/>
            <a:ext cx="1115792" cy="326573"/>
          </a:xfrm>
          <a:prstGeom prst="rect">
            <a:avLst/>
          </a:prstGeom>
        </p:spPr>
      </p:pic>
    </p:spTree>
    <p:extLst>
      <p:ext uri="{BB962C8B-B14F-4D97-AF65-F5344CB8AC3E}">
        <p14:creationId xmlns:p14="http://schemas.microsoft.com/office/powerpoint/2010/main" val="23774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Lesson plans         or              Playlists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313713" y="1540076"/>
            <a:ext cx="5500729" cy="463264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alphaModFix/>
          </a:blip>
          <a:stretch>
            <a:fillRect/>
          </a:stretch>
        </p:blipFill>
        <p:spPr>
          <a:xfrm>
            <a:off x="10931068" y="130626"/>
            <a:ext cx="1115792" cy="32657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540076"/>
            <a:ext cx="4657725" cy="49053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8694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6" descr="open_book-e14532435017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0284"/>
            <a:ext cx="12192001" cy="572162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6" name="Rectangle 68"/>
          <p:cNvSpPr>
            <a:spLocks noChangeArrowheads="1"/>
          </p:cNvSpPr>
          <p:nvPr/>
        </p:nvSpPr>
        <p:spPr bwMode="auto">
          <a:xfrm>
            <a:off x="-10946" y="1078616"/>
            <a:ext cx="12202946" cy="4644576"/>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endParaRPr lang="en-GB" dirty="0"/>
          </a:p>
        </p:txBody>
      </p:sp>
      <p:pic>
        <p:nvPicPr>
          <p:cNvPr id="4" name="Picture 3"/>
          <p:cNvPicPr>
            <a:picLocks noChangeAspect="1"/>
          </p:cNvPicPr>
          <p:nvPr/>
        </p:nvPicPr>
        <p:blipFill>
          <a:blip r:embed="rId3">
            <a:alphaModFix/>
          </a:blip>
          <a:stretch>
            <a:fillRect/>
          </a:stretch>
        </p:blipFill>
        <p:spPr>
          <a:xfrm>
            <a:off x="4010583" y="1199921"/>
            <a:ext cx="3600796" cy="1053891"/>
          </a:xfrm>
          <a:prstGeom prst="rect">
            <a:avLst/>
          </a:prstGeom>
        </p:spPr>
      </p:pic>
      <p:sp>
        <p:nvSpPr>
          <p:cNvPr id="16" name="TextBox 15"/>
          <p:cNvSpPr txBox="1"/>
          <p:nvPr/>
        </p:nvSpPr>
        <p:spPr>
          <a:xfrm>
            <a:off x="3702692" y="87552"/>
            <a:ext cx="2108289" cy="461665"/>
          </a:xfrm>
          <a:prstGeom prst="rect">
            <a:avLst/>
          </a:prstGeom>
          <a:noFill/>
        </p:spPr>
        <p:txBody>
          <a:bodyPr wrap="square" rtlCol="0">
            <a:spAutoFit/>
          </a:bodyPr>
          <a:lstStyle/>
          <a:p>
            <a:pPr algn="ctr"/>
            <a:r>
              <a:rPr lang="en-GB" sz="2400" b="1" dirty="0">
                <a:solidFill>
                  <a:schemeClr val="accent5">
                    <a:lumMod val="50000"/>
                  </a:schemeClr>
                </a:solidFill>
              </a:rPr>
              <a:t>e</a:t>
            </a:r>
            <a:r>
              <a:rPr lang="en-GB" sz="2400" b="1" dirty="0" smtClean="0">
                <a:solidFill>
                  <a:schemeClr val="accent5">
                    <a:lumMod val="50000"/>
                  </a:schemeClr>
                </a:solidFill>
              </a:rPr>
              <a:t>dshare.ac.uk</a:t>
            </a:r>
            <a:endParaRPr lang="en-GB" sz="2400" b="1" dirty="0">
              <a:solidFill>
                <a:schemeClr val="accent5">
                  <a:lumMod val="50000"/>
                </a:schemeClr>
              </a:solidFill>
            </a:endParaRPr>
          </a:p>
        </p:txBody>
      </p:sp>
      <p:sp>
        <p:nvSpPr>
          <p:cNvPr id="17" name="TextBox 16"/>
          <p:cNvSpPr txBox="1"/>
          <p:nvPr/>
        </p:nvSpPr>
        <p:spPr>
          <a:xfrm>
            <a:off x="6120063" y="87552"/>
            <a:ext cx="2108289" cy="461665"/>
          </a:xfrm>
          <a:prstGeom prst="rect">
            <a:avLst/>
          </a:prstGeom>
          <a:noFill/>
        </p:spPr>
        <p:txBody>
          <a:bodyPr wrap="square" rtlCol="0">
            <a:spAutoFit/>
          </a:bodyPr>
          <a:lstStyle/>
          <a:p>
            <a:pPr algn="ctr"/>
            <a:r>
              <a:rPr lang="en-GB" sz="2400" b="1" dirty="0" smtClean="0">
                <a:solidFill>
                  <a:schemeClr val="accent5">
                    <a:lumMod val="50000"/>
                  </a:schemeClr>
                </a:solidFill>
              </a:rPr>
              <a:t>@</a:t>
            </a:r>
            <a:r>
              <a:rPr lang="en-GB" sz="2400" b="1" dirty="0" err="1" smtClean="0">
                <a:solidFill>
                  <a:schemeClr val="accent5">
                    <a:lumMod val="50000"/>
                  </a:schemeClr>
                </a:solidFill>
              </a:rPr>
              <a:t>EdShare</a:t>
            </a:r>
            <a:endParaRPr lang="en-GB" sz="2400" b="1" dirty="0">
              <a:solidFill>
                <a:schemeClr val="accent5">
                  <a:lumMod val="50000"/>
                </a:schemeClr>
              </a:solidFill>
            </a:endParaRPr>
          </a:p>
        </p:txBody>
      </p:sp>
      <p:pic>
        <p:nvPicPr>
          <p:cNvPr id="18" name="Picture 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155" y="2895831"/>
            <a:ext cx="1190564" cy="70887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0" name="Picture 76"/>
          <p:cNvPicPr>
            <a:picLocks noChangeAspect="1" noChangeArrowheads="1"/>
          </p:cNvPicPr>
          <p:nvPr/>
        </p:nvPicPr>
        <p:blipFill>
          <a:blip r:embed="rId5" cstate="print">
            <a:extLst>
              <a:ext uri="{28A0092B-C50C-407E-A947-70E740481C1C}">
                <a14:useLocalDpi xmlns:a14="http://schemas.microsoft.com/office/drawing/2010/main" val="0"/>
              </a:ext>
            </a:extLst>
          </a:blip>
          <a:srcRect r="21066"/>
          <a:stretch>
            <a:fillRect/>
          </a:stretch>
        </p:blipFill>
        <p:spPr bwMode="auto">
          <a:xfrm>
            <a:off x="1983081" y="2820964"/>
            <a:ext cx="1394602" cy="893974"/>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1" name="Picture 7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692" y="3986938"/>
            <a:ext cx="1388292" cy="70255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2" name="Picture 7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2572" y="2909311"/>
            <a:ext cx="1638604" cy="68783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3" name="Picture 79"/>
          <p:cNvPicPr>
            <a:picLocks noChangeAspect="1" noChangeArrowheads="1"/>
          </p:cNvPicPr>
          <p:nvPr/>
        </p:nvPicPr>
        <p:blipFill>
          <a:blip r:embed="rId8" cstate="print">
            <a:extLst>
              <a:ext uri="{28A0092B-C50C-407E-A947-70E740481C1C}">
                <a14:useLocalDpi xmlns:a14="http://schemas.microsoft.com/office/drawing/2010/main" val="0"/>
              </a:ext>
            </a:extLst>
          </a:blip>
          <a:srcRect r="16190" b="23111"/>
          <a:stretch>
            <a:fillRect/>
          </a:stretch>
        </p:blipFill>
        <p:spPr bwMode="auto">
          <a:xfrm>
            <a:off x="5326393" y="2988475"/>
            <a:ext cx="1586017" cy="63735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4" name="Picture 8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62453" y="4029387"/>
            <a:ext cx="1289427" cy="5616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5" name="Picture 8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1431" y="4031112"/>
            <a:ext cx="1295737" cy="6583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7" name="TextBox 26"/>
          <p:cNvSpPr txBox="1"/>
          <p:nvPr/>
        </p:nvSpPr>
        <p:spPr>
          <a:xfrm>
            <a:off x="7806517" y="2456475"/>
            <a:ext cx="3839211" cy="2400657"/>
          </a:xfrm>
          <a:prstGeom prst="rect">
            <a:avLst/>
          </a:prstGeom>
          <a:noFill/>
        </p:spPr>
        <p:txBody>
          <a:bodyPr wrap="square" rtlCol="0">
            <a:spAutoFit/>
          </a:bodyPr>
          <a:lstStyle/>
          <a:p>
            <a:pPr algn="ctr"/>
            <a:r>
              <a:rPr lang="en-GB" sz="2400" b="1" dirty="0" err="1" smtClean="0">
                <a:solidFill>
                  <a:schemeClr val="tx2"/>
                </a:solidFill>
              </a:rPr>
              <a:t>EdShare</a:t>
            </a:r>
            <a:r>
              <a:rPr lang="en-GB" sz="2400" b="1" dirty="0" err="1" smtClean="0">
                <a:solidFill>
                  <a:schemeClr val="accent2"/>
                </a:solidFill>
              </a:rPr>
              <a:t>HUB</a:t>
            </a:r>
            <a:endParaRPr lang="en-GB" b="1" dirty="0" smtClean="0">
              <a:solidFill>
                <a:schemeClr val="accent2"/>
              </a:solidFill>
            </a:endParaRPr>
          </a:p>
          <a:p>
            <a:pPr algn="ctr"/>
            <a:r>
              <a:rPr lang="en-GB" dirty="0" smtClean="0"/>
              <a:t/>
            </a:r>
            <a:br>
              <a:rPr lang="en-GB" dirty="0" smtClean="0"/>
            </a:br>
            <a:r>
              <a:rPr lang="en-GB" dirty="0" smtClean="0"/>
              <a:t>A community service providing a federated search across the collective </a:t>
            </a:r>
            <a:r>
              <a:rPr lang="en-GB" dirty="0" err="1" smtClean="0"/>
              <a:t>EdShare</a:t>
            </a:r>
            <a:r>
              <a:rPr lang="en-GB" dirty="0" smtClean="0"/>
              <a:t> platforms of all content shared with the world</a:t>
            </a:r>
          </a:p>
          <a:p>
            <a:pPr algn="ctr"/>
            <a:endParaRPr lang="en-GB" dirty="0"/>
          </a:p>
          <a:p>
            <a:r>
              <a:rPr lang="en-GB" b="1" dirty="0" smtClean="0"/>
              <a:t>Visit edshare.ac.uk </a:t>
            </a:r>
          </a:p>
        </p:txBody>
      </p:sp>
      <p:sp>
        <p:nvSpPr>
          <p:cNvPr id="10" name="Rounded Rectangular Callout 9"/>
          <p:cNvSpPr/>
          <p:nvPr/>
        </p:nvSpPr>
        <p:spPr>
          <a:xfrm rot="457871">
            <a:off x="10459391" y="4675189"/>
            <a:ext cx="1304040" cy="631905"/>
          </a:xfrm>
          <a:prstGeom prst="wedgeRoundRectCallout">
            <a:avLst>
              <a:gd name="adj1" fmla="val -54278"/>
              <a:gd name="adj2" fmla="val -94361"/>
              <a:gd name="adj3" fmla="val 16667"/>
            </a:avLst>
          </a:prstGeom>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200" dirty="0" smtClean="0"/>
              <a:t>~8000 resources shared with the world to date</a:t>
            </a:r>
            <a:endParaRPr lang="en-GB" sz="1200" dirty="0"/>
          </a:p>
        </p:txBody>
      </p:sp>
      <p:grpSp>
        <p:nvGrpSpPr>
          <p:cNvPr id="13" name="Group 12"/>
          <p:cNvGrpSpPr/>
          <p:nvPr/>
        </p:nvGrpSpPr>
        <p:grpSpPr>
          <a:xfrm>
            <a:off x="5330970" y="4028436"/>
            <a:ext cx="1576862" cy="597830"/>
            <a:chOff x="8947324" y="1442184"/>
            <a:chExt cx="1576862" cy="597830"/>
          </a:xfrm>
        </p:grpSpPr>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47324" y="1442184"/>
              <a:ext cx="1557595" cy="344374"/>
            </a:xfrm>
            <a:prstGeom prst="rect">
              <a:avLst/>
            </a:prstGeom>
          </p:spPr>
        </p:pic>
        <p:sp>
          <p:nvSpPr>
            <p:cNvPr id="11" name="TextBox 10"/>
            <p:cNvSpPr txBox="1"/>
            <p:nvPr/>
          </p:nvSpPr>
          <p:spPr>
            <a:xfrm>
              <a:off x="9153933" y="1639904"/>
              <a:ext cx="1370253" cy="400110"/>
            </a:xfrm>
            <a:prstGeom prst="rect">
              <a:avLst/>
            </a:prstGeom>
            <a:noFill/>
          </p:spPr>
          <p:txBody>
            <a:bodyPr wrap="square" rtlCol="0">
              <a:spAutoFit/>
            </a:bodyPr>
            <a:lstStyle/>
            <a:p>
              <a:r>
                <a:rPr lang="en-GB" sz="2000" dirty="0" err="1" smtClean="0">
                  <a:solidFill>
                    <a:srgbClr val="1B4B73"/>
                  </a:solidFill>
                  <a:latin typeface="Times New Roman" panose="02020603050405020304" pitchFamily="18" charset="0"/>
                  <a:cs typeface="Times New Roman" panose="02020603050405020304" pitchFamily="18" charset="0"/>
                </a:rPr>
                <a:t>MedShare</a:t>
              </a:r>
              <a:endParaRPr lang="en-GB" dirty="0">
                <a:solidFill>
                  <a:srgbClr val="1B4B73"/>
                </a:solidFill>
                <a:latin typeface="Times New Roman" panose="02020603050405020304" pitchFamily="18" charset="0"/>
                <a:cs typeface="Times New Roman" panose="02020603050405020304" pitchFamily="18" charset="0"/>
              </a:endParaRPr>
            </a:p>
          </p:txBody>
        </p:sp>
      </p:grpSp>
      <p:sp>
        <p:nvSpPr>
          <p:cNvPr id="26" name="Content Placeholder 2"/>
          <p:cNvSpPr txBox="1">
            <a:spLocks/>
          </p:cNvSpPr>
          <p:nvPr/>
        </p:nvSpPr>
        <p:spPr>
          <a:xfrm>
            <a:off x="4266610" y="5631277"/>
            <a:ext cx="3706906" cy="8377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buFontTx/>
              <a:buNone/>
              <a:defRPr/>
            </a:pPr>
            <a:r>
              <a:rPr lang="en-GB" sz="4000" b="1" smtClean="0">
                <a:solidFill>
                  <a:schemeClr val="bg1"/>
                </a:solidFill>
              </a:rPr>
              <a:t>Any Questions?</a:t>
            </a:r>
          </a:p>
          <a:p>
            <a:pPr>
              <a:lnSpc>
                <a:spcPct val="100000"/>
              </a:lnSpc>
              <a:spcBef>
                <a:spcPts val="0"/>
              </a:spcBef>
              <a:buFontTx/>
              <a:buNone/>
              <a:defRPr/>
            </a:pPr>
            <a:endParaRPr lang="en-GB" sz="4000" b="1" dirty="0">
              <a:solidFill>
                <a:schemeClr val="bg1"/>
              </a:solidFill>
            </a:endParaRPr>
          </a:p>
        </p:txBody>
      </p:sp>
    </p:spTree>
    <p:extLst>
      <p:ext uri="{BB962C8B-B14F-4D97-AF65-F5344CB8AC3E}">
        <p14:creationId xmlns:p14="http://schemas.microsoft.com/office/powerpoint/2010/main" val="398631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0"/>
            <a:ext cx="7162800" cy="6858000"/>
          </a:xfrm>
          <a:prstGeom prst="rect">
            <a:avLst/>
          </a:prstGeom>
        </p:spPr>
      </p:pic>
      <p:sp>
        <p:nvSpPr>
          <p:cNvPr id="5" name="Content Placeholder 2"/>
          <p:cNvSpPr txBox="1">
            <a:spLocks/>
          </p:cNvSpPr>
          <p:nvPr/>
        </p:nvSpPr>
        <p:spPr>
          <a:xfrm>
            <a:off x="5524500" y="1392705"/>
            <a:ext cx="6172200" cy="4476284"/>
          </a:xfrm>
          <a:prstGeom prst="rect">
            <a:avLst/>
          </a:prstGeom>
          <a:solidFill>
            <a:schemeClr val="bg1"/>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buFont typeface="Arial" charset="0"/>
              <a:buChar char="•"/>
            </a:pPr>
            <a:endParaRPr lang="en-US" sz="2200" dirty="0" smtClean="0"/>
          </a:p>
          <a:p>
            <a:pPr marL="342900" indent="-342900" algn="l">
              <a:buFont typeface="Arial" charset="0"/>
              <a:buChar char="•"/>
            </a:pPr>
            <a:r>
              <a:rPr lang="en-US" sz="2200" dirty="0" smtClean="0"/>
              <a:t>Digital content platform designed for sharing teaching and learning materials</a:t>
            </a:r>
          </a:p>
          <a:p>
            <a:pPr marL="342900" indent="-342900" algn="l">
              <a:buFont typeface="Arial" charset="0"/>
              <a:buChar char="•"/>
            </a:pPr>
            <a:r>
              <a:rPr lang="en-US" sz="2200" dirty="0" smtClean="0"/>
              <a:t>Built on </a:t>
            </a:r>
            <a:r>
              <a:rPr lang="en-US" sz="2200" dirty="0" err="1" smtClean="0"/>
              <a:t>EPrints</a:t>
            </a:r>
            <a:endParaRPr lang="en-US" sz="2200" dirty="0" smtClean="0"/>
          </a:p>
          <a:p>
            <a:pPr marL="342900" indent="-342900" algn="l">
              <a:buFont typeface="Arial" charset="0"/>
              <a:buChar char="•"/>
            </a:pPr>
            <a:r>
              <a:rPr lang="en-US" sz="2200" dirty="0" smtClean="0"/>
              <a:t>Created as part of the University of Southampton </a:t>
            </a:r>
            <a:r>
              <a:rPr lang="en-US" sz="2200" dirty="0" err="1" smtClean="0"/>
              <a:t>EdSpace</a:t>
            </a:r>
            <a:r>
              <a:rPr lang="en-US" sz="2200" dirty="0" smtClean="0"/>
              <a:t> project (part of </a:t>
            </a:r>
            <a:r>
              <a:rPr lang="en-US" sz="2200" dirty="0" err="1" smtClean="0"/>
              <a:t>Jisc</a:t>
            </a:r>
            <a:r>
              <a:rPr lang="en-US" sz="2200" dirty="0" smtClean="0"/>
              <a:t> Institutional Exemplars </a:t>
            </a:r>
            <a:r>
              <a:rPr lang="en-US" sz="2200" dirty="0" err="1" smtClean="0"/>
              <a:t>programme</a:t>
            </a:r>
            <a:r>
              <a:rPr lang="en-US" sz="2200" dirty="0" smtClean="0"/>
              <a:t>)</a:t>
            </a:r>
            <a:br>
              <a:rPr lang="en-US" sz="2200" dirty="0" smtClean="0"/>
            </a:br>
            <a:endParaRPr lang="en-US" sz="2200" dirty="0" smtClean="0"/>
          </a:p>
          <a:p>
            <a:pPr lvl="1" algn="l"/>
            <a:r>
              <a:rPr lang="en-US" sz="2200" dirty="0"/>
              <a:t>“</a:t>
            </a:r>
            <a:r>
              <a:rPr lang="en-US" sz="2200" i="1" dirty="0" err="1"/>
              <a:t>EdSpace</a:t>
            </a:r>
            <a:r>
              <a:rPr lang="en-US" sz="2200" i="1" dirty="0"/>
              <a:t> was founded on the institutional need for a single, shared, safe, persistent, storage location for all manner of educational resources</a:t>
            </a:r>
            <a:r>
              <a:rPr lang="en-US" sz="2200" dirty="0" smtClean="0"/>
              <a:t>”</a:t>
            </a:r>
            <a:br>
              <a:rPr lang="en-US" sz="2200" dirty="0" smtClean="0"/>
            </a:br>
            <a:endParaRPr lang="en-US" sz="2200" dirty="0" smtClean="0"/>
          </a:p>
          <a:p>
            <a:pPr marL="342900" indent="-342900" algn="l">
              <a:buFont typeface="Arial" charset="0"/>
              <a:buChar char="•"/>
            </a:pPr>
            <a:r>
              <a:rPr lang="en-US" sz="2200" dirty="0" smtClean="0"/>
              <a:t>Built for sharing across university but acknowledgement </a:t>
            </a:r>
            <a:r>
              <a:rPr lang="en-US" sz="2200" dirty="0"/>
              <a:t>of increasing activity around </a:t>
            </a:r>
            <a:r>
              <a:rPr lang="en-US" sz="2200" dirty="0" smtClean="0"/>
              <a:t>open educational resources (OERs)</a:t>
            </a:r>
            <a:endParaRPr lang="en-US" sz="2200" dirty="0"/>
          </a:p>
          <a:p>
            <a:pPr algn="l"/>
            <a:endParaRPr lang="en-US" sz="2200" dirty="0"/>
          </a:p>
        </p:txBody>
      </p:sp>
      <p:sp>
        <p:nvSpPr>
          <p:cNvPr id="9" name="Text Placeholder 3"/>
          <p:cNvSpPr txBox="1">
            <a:spLocks/>
          </p:cNvSpPr>
          <p:nvPr/>
        </p:nvSpPr>
        <p:spPr>
          <a:xfrm>
            <a:off x="709160"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1" dirty="0" smtClean="0"/>
              <a:t>2007 – 2009 : </a:t>
            </a:r>
            <a:r>
              <a:rPr lang="en-US" sz="1800" b="1" dirty="0" err="1" smtClean="0"/>
              <a:t>EdSpace</a:t>
            </a:r>
            <a:r>
              <a:rPr lang="en-US" sz="1800" b="1" dirty="0" smtClean="0"/>
              <a:t> </a:t>
            </a:r>
            <a:r>
              <a:rPr lang="en-US" sz="1800" b="1" dirty="0" smtClean="0"/>
              <a:t>Project</a:t>
            </a:r>
            <a:endParaRPr lang="en-US" sz="1800" b="1" dirty="0"/>
          </a:p>
          <a:p>
            <a:pPr marL="0" indent="0">
              <a:buNone/>
            </a:pPr>
            <a:r>
              <a:rPr lang="en-US" sz="1800" b="1" dirty="0" smtClean="0"/>
              <a:t>“</a:t>
            </a:r>
            <a:r>
              <a:rPr lang="en-GB" sz="1800" dirty="0"/>
              <a:t>This project created an institutional share for educational resources, called </a:t>
            </a:r>
            <a:r>
              <a:rPr lang="en-GB" sz="1800" dirty="0" err="1"/>
              <a:t>EdShare</a:t>
            </a:r>
            <a:r>
              <a:rPr lang="en-GB" sz="1800" dirty="0"/>
              <a:t>. This share was inspired in functionality and ease of use by web 2.0 sites such as YouTube and </a:t>
            </a:r>
            <a:r>
              <a:rPr lang="en-GB" sz="1800" dirty="0" err="1"/>
              <a:t>Slideshare</a:t>
            </a:r>
            <a:r>
              <a:rPr lang="en-GB" sz="1800" dirty="0"/>
              <a:t>.</a:t>
            </a:r>
            <a:r>
              <a:rPr lang="en-US" sz="1800" b="1" dirty="0" smtClean="0"/>
              <a:t>”</a:t>
            </a:r>
            <a:endParaRPr lang="en-US" sz="1800" b="1" dirty="0" smtClean="0"/>
          </a:p>
        </p:txBody>
      </p:sp>
      <p:pic>
        <p:nvPicPr>
          <p:cNvPr id="10" name="Picture 9"/>
          <p:cNvPicPr>
            <a:picLocks noChangeAspect="1"/>
          </p:cNvPicPr>
          <p:nvPr/>
        </p:nvPicPr>
        <p:blipFill>
          <a:blip r:embed="rId4">
            <a:alphaModFix/>
          </a:blip>
          <a:stretch>
            <a:fillRect/>
          </a:stretch>
        </p:blipFill>
        <p:spPr>
          <a:xfrm>
            <a:off x="578532" y="505671"/>
            <a:ext cx="3600796" cy="1053891"/>
          </a:xfrm>
          <a:prstGeom prst="rect">
            <a:avLst/>
          </a:prstGeom>
        </p:spPr>
      </p:pic>
    </p:spTree>
    <p:extLst>
      <p:ext uri="{BB962C8B-B14F-4D97-AF65-F5344CB8AC3E}">
        <p14:creationId xmlns:p14="http://schemas.microsoft.com/office/powerpoint/2010/main" val="1588255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0-07-17 at 22.34.47.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21796" y="793709"/>
            <a:ext cx="4738541" cy="1019923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p:cNvSpPr>
            <a:spLocks noGrp="1"/>
          </p:cNvSpPr>
          <p:nvPr>
            <p:ph type="title"/>
          </p:nvPr>
        </p:nvSpPr>
        <p:spPr>
          <a:xfrm>
            <a:off x="1341120" y="467360"/>
            <a:ext cx="9509760" cy="652699"/>
          </a:xfrm>
        </p:spPr>
        <p:txBody>
          <a:bodyPr>
            <a:normAutofit fontScale="90000"/>
          </a:bodyPr>
          <a:lstStyle/>
          <a:p>
            <a:r>
              <a:rPr lang="en-GB" dirty="0" smtClean="0"/>
              <a:t>Key influences</a:t>
            </a:r>
            <a:endParaRPr lang="en-GB" dirty="0"/>
          </a:p>
        </p:txBody>
      </p:sp>
      <p:pic>
        <p:nvPicPr>
          <p:cNvPr id="10" name="Picture 9" descr="Screen shot 2009-11-02 at 23.47.4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6098" y="891901"/>
            <a:ext cx="4048693" cy="79022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reen shot 2009-11-02 at 23.50.24.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36696" y="2648102"/>
            <a:ext cx="4046602" cy="78830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alphaModFix/>
          </a:blip>
          <a:stretch>
            <a:fillRect/>
          </a:stretch>
        </p:blipFill>
        <p:spPr>
          <a:xfrm>
            <a:off x="10931068" y="130626"/>
            <a:ext cx="1115792" cy="326573"/>
          </a:xfrm>
          <a:prstGeom prst="rect">
            <a:avLst/>
          </a:prstGeom>
        </p:spPr>
      </p:pic>
    </p:spTree>
    <p:extLst>
      <p:ext uri="{BB962C8B-B14F-4D97-AF65-F5344CB8AC3E}">
        <p14:creationId xmlns:p14="http://schemas.microsoft.com/office/powerpoint/2010/main" val="1476942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p:cNvSpPr/>
          <p:nvPr/>
        </p:nvSpPr>
        <p:spPr>
          <a:xfrm rot="18591957">
            <a:off x="4259803" y="1655878"/>
            <a:ext cx="1282977" cy="543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Left Arrow 12"/>
          <p:cNvSpPr/>
          <p:nvPr/>
        </p:nvSpPr>
        <p:spPr>
          <a:xfrm rot="13801603">
            <a:off x="6530102" y="1649861"/>
            <a:ext cx="1283496" cy="543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txBox="1">
            <a:spLocks/>
          </p:cNvSpPr>
          <p:nvPr/>
        </p:nvSpPr>
        <p:spPr>
          <a:xfrm>
            <a:off x="6294475" y="2451813"/>
            <a:ext cx="5508551" cy="3602359"/>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200" b="1" dirty="0" smtClean="0"/>
              <a:t>Within the Institution</a:t>
            </a:r>
            <a:endParaRPr lang="en-US" sz="2200" b="1" dirty="0" smtClean="0"/>
          </a:p>
          <a:p>
            <a:pPr algn="l"/>
            <a:endParaRPr lang="en-US" sz="2200" dirty="0" smtClean="0"/>
          </a:p>
          <a:p>
            <a:pPr marL="342900" indent="-342900" algn="l">
              <a:buFont typeface="Arial" charset="0"/>
              <a:buChar char="•"/>
            </a:pPr>
            <a:r>
              <a:rPr lang="en-US" sz="2200" dirty="0" smtClean="0"/>
              <a:t>2009 – 2011 Follow-on projects</a:t>
            </a:r>
          </a:p>
          <a:p>
            <a:pPr marL="342900" indent="-342900" algn="l">
              <a:buFont typeface="Arial" charset="0"/>
              <a:buChar char="•"/>
            </a:pPr>
            <a:r>
              <a:rPr lang="en-US" sz="2200" dirty="0" smtClean="0"/>
              <a:t>2011 Supported institutional service</a:t>
            </a:r>
          </a:p>
          <a:p>
            <a:pPr marL="342900" indent="-342900" algn="l">
              <a:buFont typeface="Arial" charset="0"/>
              <a:buChar char="•"/>
            </a:pPr>
            <a:r>
              <a:rPr lang="en-US" sz="2200" dirty="0" smtClean="0"/>
              <a:t>2011 iTunes U Southampton launched</a:t>
            </a:r>
          </a:p>
          <a:p>
            <a:pPr marL="342900" indent="-342900" algn="l">
              <a:buFont typeface="Arial" charset="0"/>
              <a:buChar char="•"/>
            </a:pPr>
            <a:r>
              <a:rPr lang="en-US" sz="2200" dirty="0" smtClean="0"/>
              <a:t>2012/13 Feed from </a:t>
            </a:r>
            <a:r>
              <a:rPr lang="en-US" sz="2200" dirty="0" err="1" smtClean="0"/>
              <a:t>EdShare</a:t>
            </a:r>
            <a:r>
              <a:rPr lang="en-US" sz="2200" dirty="0" smtClean="0"/>
              <a:t> to ECS module pages for students</a:t>
            </a:r>
          </a:p>
          <a:p>
            <a:pPr marL="342900" indent="-342900" algn="l">
              <a:buFont typeface="Arial" charset="0"/>
              <a:buChar char="•"/>
            </a:pPr>
            <a:r>
              <a:rPr lang="en-US" sz="2200" dirty="0" smtClean="0"/>
              <a:t>2014 </a:t>
            </a:r>
            <a:r>
              <a:rPr lang="en-US" sz="2200" dirty="0" err="1" smtClean="0"/>
              <a:t>MedShare</a:t>
            </a:r>
            <a:r>
              <a:rPr lang="en-US" sz="2200" dirty="0" smtClean="0"/>
              <a:t> launched </a:t>
            </a:r>
          </a:p>
        </p:txBody>
      </p:sp>
      <p:sp>
        <p:nvSpPr>
          <p:cNvPr id="4" name="Rectangle 3"/>
          <p:cNvSpPr/>
          <p:nvPr/>
        </p:nvSpPr>
        <p:spPr>
          <a:xfrm>
            <a:off x="3251200" y="142240"/>
            <a:ext cx="5384800" cy="1402080"/>
          </a:xfrm>
          <a:prstGeom prst="rect">
            <a:avLst/>
          </a:prstGeom>
          <a:solidFill>
            <a:schemeClr val="bg1"/>
          </a:solid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pic>
        <p:nvPicPr>
          <p:cNvPr id="7" name="Picture 2" descr="J:\Templates\Logos\main_logo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969" y="413370"/>
            <a:ext cx="2244567" cy="48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edshareV1 6-dull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4245" y="699121"/>
            <a:ext cx="1992841" cy="6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66884" y="437555"/>
            <a:ext cx="4253023" cy="707886"/>
          </a:xfrm>
          <a:prstGeom prst="rect">
            <a:avLst/>
          </a:prstGeom>
          <a:noFill/>
        </p:spPr>
        <p:txBody>
          <a:bodyPr wrap="square" rtlCol="0">
            <a:spAutoFit/>
          </a:bodyPr>
          <a:lstStyle/>
          <a:p>
            <a:r>
              <a:rPr lang="en-GB" sz="2000" dirty="0" smtClean="0"/>
              <a:t>Launched in 2008</a:t>
            </a:r>
            <a:br>
              <a:rPr lang="en-GB" sz="2000" dirty="0" smtClean="0"/>
            </a:br>
            <a:r>
              <a:rPr lang="en-GB" sz="2000" dirty="0" smtClean="0"/>
              <a:t>edshare.soton.ac.uk </a:t>
            </a:r>
            <a:endParaRPr lang="en-GB" sz="2000" dirty="0"/>
          </a:p>
        </p:txBody>
      </p:sp>
      <p:sp>
        <p:nvSpPr>
          <p:cNvPr id="12" name="Content Placeholder 2"/>
          <p:cNvSpPr txBox="1">
            <a:spLocks/>
          </p:cNvSpPr>
          <p:nvPr/>
        </p:nvSpPr>
        <p:spPr>
          <a:xfrm>
            <a:off x="487680" y="2451813"/>
            <a:ext cx="5269406" cy="3828012"/>
          </a:xfrm>
          <a:prstGeom prst="rect">
            <a:avLst/>
          </a:prstGeom>
          <a:no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200" b="1" dirty="0" smtClean="0"/>
              <a:t>Externally</a:t>
            </a:r>
          </a:p>
          <a:p>
            <a:pPr algn="l"/>
            <a:endParaRPr lang="en-US" sz="2200" dirty="0" smtClean="0"/>
          </a:p>
          <a:p>
            <a:pPr marL="342900" indent="-342900" algn="l">
              <a:buFont typeface="Arial" charset="0"/>
              <a:buChar char="•"/>
            </a:pPr>
            <a:r>
              <a:rPr lang="en-US" sz="2200" dirty="0" smtClean="0"/>
              <a:t>2009 </a:t>
            </a:r>
            <a:r>
              <a:rPr lang="en-US" sz="2200" dirty="0" err="1" smtClean="0"/>
              <a:t>EdShare</a:t>
            </a:r>
            <a:r>
              <a:rPr lang="en-US" sz="2200" dirty="0" smtClean="0"/>
              <a:t> adopted by EPrints Services</a:t>
            </a:r>
          </a:p>
          <a:p>
            <a:pPr marL="342900" indent="-342900" algn="l">
              <a:buFont typeface="Arial" charset="0"/>
              <a:buChar char="•"/>
            </a:pPr>
            <a:r>
              <a:rPr lang="en-US" sz="2200" dirty="0" smtClean="0"/>
              <a:t>2009-2012 A number of instances as part of </a:t>
            </a:r>
            <a:r>
              <a:rPr lang="en-US" sz="2200" dirty="0" err="1" smtClean="0"/>
              <a:t>Jisc</a:t>
            </a:r>
            <a:r>
              <a:rPr lang="en-US" sz="2200" dirty="0" smtClean="0"/>
              <a:t> UKOER </a:t>
            </a:r>
            <a:r>
              <a:rPr lang="en-US" sz="2200" dirty="0" err="1" smtClean="0"/>
              <a:t>programme</a:t>
            </a:r>
            <a:endParaRPr lang="en-US" sz="2200" dirty="0" smtClean="0"/>
          </a:p>
          <a:p>
            <a:pPr marL="342900" indent="-342900" algn="l">
              <a:buFont typeface="Arial" charset="0"/>
              <a:buChar char="•"/>
            </a:pPr>
            <a:r>
              <a:rPr lang="en-US" sz="2200" dirty="0" smtClean="0"/>
              <a:t>2011 onwards – larger scale institutional instances on board</a:t>
            </a:r>
          </a:p>
          <a:p>
            <a:pPr marL="342900" indent="-342900" algn="l">
              <a:buFont typeface="Arial" charset="0"/>
              <a:buChar char="•"/>
            </a:pPr>
            <a:r>
              <a:rPr lang="en-US" sz="2200" dirty="0" smtClean="0"/>
              <a:t>Major service upgrades by EPrints Services – continuing growth of the community of </a:t>
            </a:r>
            <a:r>
              <a:rPr lang="en-US" sz="2200" dirty="0" err="1" smtClean="0"/>
              <a:t>EdShares</a:t>
            </a:r>
            <a:endParaRPr lang="en-US" sz="2200" dirty="0" smtClean="0"/>
          </a:p>
          <a:p>
            <a:pPr marL="342900" indent="-342900" algn="l">
              <a:buFont typeface="Arial" charset="0"/>
              <a:buChar char="•"/>
            </a:pPr>
            <a:r>
              <a:rPr lang="en-US" sz="2200" dirty="0" smtClean="0"/>
              <a:t>Establishment of new services</a:t>
            </a:r>
          </a:p>
          <a:p>
            <a:pPr marL="342900" indent="-342900" algn="l">
              <a:buFont typeface="Arial" charset="0"/>
              <a:buChar char="•"/>
            </a:pPr>
            <a:endParaRPr lang="en-US" sz="2200" dirty="0" smtClean="0"/>
          </a:p>
          <a:p>
            <a:pPr marL="342900" indent="-342900" algn="l">
              <a:buFont typeface="Arial" charset="0"/>
              <a:buChar char="•"/>
            </a:pPr>
            <a:endParaRPr lang="en-US" sz="2200" dirty="0"/>
          </a:p>
        </p:txBody>
      </p:sp>
      <p:pic>
        <p:nvPicPr>
          <p:cNvPr id="10" name="Picture 9"/>
          <p:cNvPicPr>
            <a:picLocks noChangeAspect="1"/>
          </p:cNvPicPr>
          <p:nvPr/>
        </p:nvPicPr>
        <p:blipFill>
          <a:blip r:embed="rId5">
            <a:alphaModFix/>
          </a:blip>
          <a:stretch>
            <a:fillRect/>
          </a:stretch>
        </p:blipFill>
        <p:spPr>
          <a:xfrm>
            <a:off x="10931068" y="130626"/>
            <a:ext cx="1115792" cy="326573"/>
          </a:xfrm>
          <a:prstGeom prst="rect">
            <a:avLst/>
          </a:prstGeom>
        </p:spPr>
      </p:pic>
    </p:spTree>
    <p:extLst>
      <p:ext uri="{BB962C8B-B14F-4D97-AF65-F5344CB8AC3E}">
        <p14:creationId xmlns:p14="http://schemas.microsoft.com/office/powerpoint/2010/main" val="1252343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162457"/>
            <a:ext cx="5384800" cy="1402080"/>
          </a:xfrm>
          <a:prstGeom prst="rect">
            <a:avLst/>
          </a:prstGeom>
          <a:solidFill>
            <a:schemeClr val="bg1"/>
          </a:solid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GB"/>
          </a:p>
        </p:txBody>
      </p:sp>
      <p:pic>
        <p:nvPicPr>
          <p:cNvPr id="7" name="Picture 2" descr="J:\Templates\Logos\main_logo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969" y="433587"/>
            <a:ext cx="2244567" cy="48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edshareV1 6-dull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1245" y="719338"/>
            <a:ext cx="1992841" cy="6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785577" y="493640"/>
            <a:ext cx="2437423" cy="707886"/>
          </a:xfrm>
          <a:prstGeom prst="rect">
            <a:avLst/>
          </a:prstGeom>
          <a:noFill/>
        </p:spPr>
        <p:txBody>
          <a:bodyPr wrap="square" rtlCol="0">
            <a:spAutoFit/>
          </a:bodyPr>
          <a:lstStyle/>
          <a:p>
            <a:r>
              <a:rPr lang="en-GB" sz="2000" dirty="0" smtClean="0"/>
              <a:t>Launched in 2008</a:t>
            </a:r>
            <a:br>
              <a:rPr lang="en-GB" sz="2000" dirty="0" smtClean="0"/>
            </a:br>
            <a:r>
              <a:rPr lang="en-GB" sz="2000" dirty="0" smtClean="0"/>
              <a:t>edshare.soton.ac.uk </a:t>
            </a:r>
            <a:endParaRPr lang="en-GB" sz="2000" dirty="0"/>
          </a:p>
        </p:txBody>
      </p:sp>
      <p:sp>
        <p:nvSpPr>
          <p:cNvPr id="10" name="TextBox 9"/>
          <p:cNvSpPr txBox="1"/>
          <p:nvPr/>
        </p:nvSpPr>
        <p:spPr>
          <a:xfrm>
            <a:off x="4542328" y="1834069"/>
            <a:ext cx="32867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4708 resources shared to date</a:t>
            </a:r>
            <a:endParaRPr lang="en-GB" dirty="0"/>
          </a:p>
        </p:txBody>
      </p:sp>
      <p:sp>
        <p:nvSpPr>
          <p:cNvPr id="11" name="TextBox 10"/>
          <p:cNvSpPr txBox="1"/>
          <p:nvPr/>
        </p:nvSpPr>
        <p:spPr>
          <a:xfrm>
            <a:off x="835218" y="5246113"/>
            <a:ext cx="3123056" cy="3754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~450 new resources each year</a:t>
            </a:r>
            <a:endParaRPr lang="en-GB" dirty="0"/>
          </a:p>
        </p:txBody>
      </p:sp>
      <p:sp>
        <p:nvSpPr>
          <p:cNvPr id="12" name="TextBox 11"/>
          <p:cNvSpPr txBox="1"/>
          <p:nvPr/>
        </p:nvSpPr>
        <p:spPr>
          <a:xfrm>
            <a:off x="4533886" y="5253882"/>
            <a:ext cx="32867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1.4 million downloads to date</a:t>
            </a:r>
            <a:endParaRPr lang="en-GB" dirty="0"/>
          </a:p>
        </p:txBody>
      </p:sp>
      <p:sp>
        <p:nvSpPr>
          <p:cNvPr id="13" name="TextBox 12"/>
          <p:cNvSpPr txBox="1"/>
          <p:nvPr/>
        </p:nvSpPr>
        <p:spPr>
          <a:xfrm>
            <a:off x="4523504" y="5868650"/>
            <a:ext cx="32867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997K hits to date</a:t>
            </a:r>
            <a:endParaRPr lang="en-GB" dirty="0"/>
          </a:p>
        </p:txBody>
      </p:sp>
      <p:sp>
        <p:nvSpPr>
          <p:cNvPr id="14" name="TextBox 13"/>
          <p:cNvSpPr txBox="1"/>
          <p:nvPr/>
        </p:nvSpPr>
        <p:spPr>
          <a:xfrm>
            <a:off x="843097" y="1834069"/>
            <a:ext cx="3169473"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460 distinct depositors</a:t>
            </a:r>
            <a:endParaRPr lang="en-GB" dirty="0"/>
          </a:p>
        </p:txBody>
      </p:sp>
      <p:sp>
        <p:nvSpPr>
          <p:cNvPr id="15" name="TextBox 14"/>
          <p:cNvSpPr txBox="1"/>
          <p:nvPr/>
        </p:nvSpPr>
        <p:spPr>
          <a:xfrm>
            <a:off x="8293395" y="5253882"/>
            <a:ext cx="331519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&gt;50% of resources shared with the world</a:t>
            </a:r>
            <a:endParaRPr lang="en-GB" dirty="0"/>
          </a:p>
        </p:txBody>
      </p:sp>
      <p:graphicFrame>
        <p:nvGraphicFramePr>
          <p:cNvPr id="16" name="Chart 15"/>
          <p:cNvGraphicFramePr>
            <a:graphicFrameLocks/>
          </p:cNvGraphicFramePr>
          <p:nvPr>
            <p:extLst>
              <p:ext uri="{D42A27DB-BD31-4B8C-83A1-F6EECF244321}">
                <p14:modId xmlns:p14="http://schemas.microsoft.com/office/powerpoint/2010/main" val="1223816995"/>
              </p:ext>
            </p:extLst>
          </p:nvPr>
        </p:nvGraphicFramePr>
        <p:xfrm>
          <a:off x="3892793" y="2309448"/>
          <a:ext cx="4099999" cy="24207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2311558129"/>
              </p:ext>
            </p:extLst>
          </p:nvPr>
        </p:nvGraphicFramePr>
        <p:xfrm>
          <a:off x="7810264" y="2243066"/>
          <a:ext cx="4022060" cy="26845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2289459626"/>
              </p:ext>
            </p:extLst>
          </p:nvPr>
        </p:nvGraphicFramePr>
        <p:xfrm>
          <a:off x="327265" y="2428804"/>
          <a:ext cx="3913641" cy="2171167"/>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p:cNvSpPr txBox="1"/>
          <p:nvPr/>
        </p:nvSpPr>
        <p:spPr>
          <a:xfrm>
            <a:off x="8293395" y="1828935"/>
            <a:ext cx="330587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ECS largest number of resources</a:t>
            </a:r>
            <a:endParaRPr lang="en-GB" dirty="0"/>
          </a:p>
        </p:txBody>
      </p:sp>
      <p:sp>
        <p:nvSpPr>
          <p:cNvPr id="22" name="TextBox 21"/>
          <p:cNvSpPr txBox="1"/>
          <p:nvPr/>
        </p:nvSpPr>
        <p:spPr>
          <a:xfrm>
            <a:off x="9222828" y="6581001"/>
            <a:ext cx="3084879" cy="276999"/>
          </a:xfrm>
          <a:prstGeom prst="rect">
            <a:avLst/>
          </a:prstGeom>
          <a:noFill/>
        </p:spPr>
        <p:txBody>
          <a:bodyPr wrap="square" rtlCol="0">
            <a:spAutoFit/>
          </a:bodyPr>
          <a:lstStyle/>
          <a:p>
            <a:r>
              <a:rPr lang="en-GB" sz="1200" dirty="0" smtClean="0"/>
              <a:t>ECS = Electronics &amp; Computer Science school</a:t>
            </a:r>
            <a:endParaRPr lang="en-GB" sz="1200" dirty="0"/>
          </a:p>
        </p:txBody>
      </p:sp>
      <p:sp>
        <p:nvSpPr>
          <p:cNvPr id="23" name="TextBox 22"/>
          <p:cNvSpPr txBox="1"/>
          <p:nvPr/>
        </p:nvSpPr>
        <p:spPr>
          <a:xfrm>
            <a:off x="6863045" y="514080"/>
            <a:ext cx="3671605" cy="584775"/>
          </a:xfrm>
          <a:prstGeom prst="rect">
            <a:avLst/>
          </a:prstGeom>
          <a:noFill/>
        </p:spPr>
        <p:txBody>
          <a:bodyPr wrap="square" rtlCol="0">
            <a:spAutoFit/>
          </a:bodyPr>
          <a:lstStyle/>
          <a:p>
            <a:r>
              <a:rPr lang="en-GB" sz="3200" dirty="0" smtClean="0">
                <a:latin typeface="+mj-lt"/>
              </a:rPr>
              <a:t>Stats as of April 2018</a:t>
            </a:r>
            <a:endParaRPr lang="en-GB" sz="3200" dirty="0">
              <a:latin typeface="+mj-lt"/>
            </a:endParaRPr>
          </a:p>
        </p:txBody>
      </p:sp>
      <p:pic>
        <p:nvPicPr>
          <p:cNvPr id="18" name="Picture 17"/>
          <p:cNvPicPr>
            <a:picLocks noChangeAspect="1"/>
          </p:cNvPicPr>
          <p:nvPr/>
        </p:nvPicPr>
        <p:blipFill>
          <a:blip r:embed="rId8">
            <a:alphaModFix/>
          </a:blip>
          <a:stretch>
            <a:fillRect/>
          </a:stretch>
        </p:blipFill>
        <p:spPr>
          <a:xfrm>
            <a:off x="10931068" y="130626"/>
            <a:ext cx="1115792" cy="326573"/>
          </a:xfrm>
          <a:prstGeom prst="rect">
            <a:avLst/>
          </a:prstGeom>
        </p:spPr>
      </p:pic>
    </p:spTree>
    <p:extLst>
      <p:ext uri="{BB962C8B-B14F-4D97-AF65-F5344CB8AC3E}">
        <p14:creationId xmlns:p14="http://schemas.microsoft.com/office/powerpoint/2010/main" val="899699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5714423" cy="2852737"/>
          </a:xfrm>
        </p:spPr>
        <p:txBody>
          <a:bodyPr>
            <a:normAutofit/>
          </a:bodyPr>
          <a:lstStyle/>
          <a:p>
            <a:r>
              <a:rPr lang="en-GB" sz="4800" dirty="0" smtClean="0"/>
              <a:t>Reviewing </a:t>
            </a:r>
            <a:r>
              <a:rPr lang="en-GB" sz="4800" dirty="0" err="1" smtClean="0"/>
              <a:t>EdShare</a:t>
            </a:r>
            <a:r>
              <a:rPr lang="en-GB" sz="4800" dirty="0" smtClean="0"/>
              <a:t> - Lessons learned, </a:t>
            </a:r>
            <a:r>
              <a:rPr lang="en-GB" sz="4800" dirty="0" smtClean="0"/>
              <a:t>what comes next?</a:t>
            </a:r>
            <a:endParaRPr lang="en-GB" sz="4800" dirty="0"/>
          </a:p>
        </p:txBody>
      </p:sp>
      <p:sp>
        <p:nvSpPr>
          <p:cNvPr id="3" name="Text Placeholder 2"/>
          <p:cNvSpPr>
            <a:spLocks noGrp="1"/>
          </p:cNvSpPr>
          <p:nvPr>
            <p:ph type="body" idx="1"/>
          </p:nvPr>
        </p:nvSpPr>
        <p:spPr/>
        <p:txBody>
          <a:bodyPr>
            <a:normAutofit fontScale="77500" lnSpcReduction="20000"/>
          </a:bodyPr>
          <a:lstStyle/>
          <a:p>
            <a:r>
              <a:rPr lang="en-GB" dirty="0" smtClean="0"/>
              <a:t>Involving : EPrints Services Enterprise Team (</a:t>
            </a:r>
            <a:r>
              <a:rPr lang="en-GB" dirty="0" err="1" smtClean="0"/>
              <a:t>EdShare</a:t>
            </a:r>
            <a:r>
              <a:rPr lang="en-GB" dirty="0" smtClean="0"/>
              <a:t> Lead (me!), EPrints Lead, Developers x 4)</a:t>
            </a:r>
          </a:p>
          <a:p>
            <a:r>
              <a:rPr lang="en-GB" dirty="0" smtClean="0"/>
              <a:t>Professor Les Carr, Professor of Web Science, ECS</a:t>
            </a:r>
          </a:p>
          <a:p>
            <a:r>
              <a:rPr lang="en-GB" dirty="0" smtClean="0"/>
              <a:t>Professor Hugh Davis, Professor or Learning Technologies, ECS</a:t>
            </a:r>
          </a:p>
          <a:p>
            <a:r>
              <a:rPr lang="en-GB" dirty="0" smtClean="0"/>
              <a:t>Dr Lisa Harris, Director of Web Science Institute &amp; Programme Lead Digital Marketing, Business School</a:t>
            </a:r>
            <a:endParaRPr lang="en-GB" dirty="0"/>
          </a:p>
        </p:txBody>
      </p:sp>
      <p:pic>
        <p:nvPicPr>
          <p:cNvPr id="2050" name="Picture 2" descr="Cup, Drinks, Business, Coffee Shop, Online, D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708" y="872836"/>
            <a:ext cx="4536742" cy="288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652699"/>
          </a:xfrm>
        </p:spPr>
        <p:txBody>
          <a:bodyPr>
            <a:normAutofit fontScale="90000"/>
          </a:bodyPr>
          <a:lstStyle/>
          <a:p>
            <a:r>
              <a:rPr lang="en-GB" dirty="0" err="1" smtClean="0"/>
              <a:t>EdShare</a:t>
            </a:r>
            <a:r>
              <a:rPr lang="en-GB" dirty="0" smtClean="0"/>
              <a:t> Card</a:t>
            </a:r>
            <a:endParaRPr lang="en-GB"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19415" t="12431" r="20009" b="11597"/>
          <a:stretch>
            <a:fillRect/>
          </a:stretch>
        </p:blipFill>
        <p:spPr bwMode="auto">
          <a:xfrm>
            <a:off x="1341120" y="1386161"/>
            <a:ext cx="7744839" cy="45462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414189" y="2501167"/>
            <a:ext cx="1857375" cy="20304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dirty="0">
                <a:solidFill>
                  <a:srgbClr val="C00000"/>
                </a:solidFill>
              </a:rPr>
              <a:t>The evidence that people want to share with colleagues anywhere is thin. Mostly share with students</a:t>
            </a:r>
          </a:p>
        </p:txBody>
      </p:sp>
      <p:grpSp>
        <p:nvGrpSpPr>
          <p:cNvPr id="2" name="Group 1"/>
          <p:cNvGrpSpPr/>
          <p:nvPr/>
        </p:nvGrpSpPr>
        <p:grpSpPr>
          <a:xfrm>
            <a:off x="10334847" y="279345"/>
            <a:ext cx="1465200" cy="692790"/>
            <a:chOff x="10334847" y="279345"/>
            <a:chExt cx="1465200" cy="692790"/>
          </a:xfrm>
        </p:grpSpPr>
        <p:pic>
          <p:nvPicPr>
            <p:cNvPr id="10" name="Picture 2" descr="J:\Templates\Logos\main_logo_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2877" y="279345"/>
              <a:ext cx="1457170" cy="3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edshareV1 6-dull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34847" y="565096"/>
              <a:ext cx="1293750" cy="40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ounded Rectangle 2"/>
          <p:cNvSpPr/>
          <p:nvPr/>
        </p:nvSpPr>
        <p:spPr>
          <a:xfrm>
            <a:off x="4348976" y="2787805"/>
            <a:ext cx="4505092" cy="1538868"/>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4" name="TextBox 13"/>
          <p:cNvSpPr txBox="1"/>
          <p:nvPr/>
        </p:nvSpPr>
        <p:spPr>
          <a:xfrm>
            <a:off x="6881247" y="6581001"/>
            <a:ext cx="5426461" cy="276999"/>
          </a:xfrm>
          <a:prstGeom prst="rect">
            <a:avLst/>
          </a:prstGeom>
          <a:noFill/>
        </p:spPr>
        <p:txBody>
          <a:bodyPr wrap="square" rtlCol="0">
            <a:spAutoFit/>
          </a:bodyPr>
          <a:lstStyle/>
          <a:p>
            <a:r>
              <a:rPr lang="en-GB" sz="1200" dirty="0" smtClean="0"/>
              <a:t>Original slide: Hugh Davis (2017) What would </a:t>
            </a:r>
            <a:r>
              <a:rPr lang="en-GB" sz="1200" dirty="0" err="1" smtClean="0"/>
              <a:t>EdShare</a:t>
            </a:r>
            <a:r>
              <a:rPr lang="en-GB" sz="1200" dirty="0" smtClean="0"/>
              <a:t> look like today presentation</a:t>
            </a:r>
            <a:endParaRPr lang="en-GB" sz="1200" dirty="0"/>
          </a:p>
        </p:txBody>
      </p:sp>
    </p:spTree>
    <p:extLst>
      <p:ext uri="{BB962C8B-B14F-4D97-AF65-F5344CB8AC3E}">
        <p14:creationId xmlns:p14="http://schemas.microsoft.com/office/powerpoint/2010/main" val="1826745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467360"/>
            <a:ext cx="9509760" cy="652699"/>
          </a:xfrm>
        </p:spPr>
        <p:txBody>
          <a:bodyPr>
            <a:normAutofit fontScale="90000"/>
          </a:bodyPr>
          <a:lstStyle/>
          <a:p>
            <a:r>
              <a:rPr lang="en-GB" dirty="0" err="1" smtClean="0"/>
              <a:t>EdShare</a:t>
            </a:r>
            <a:r>
              <a:rPr lang="en-GB" dirty="0" smtClean="0"/>
              <a:t> is a Trojan Horse</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7200" y="1219200"/>
            <a:ext cx="5540375"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txBox="1">
            <a:spLocks/>
          </p:cNvSpPr>
          <p:nvPr/>
        </p:nvSpPr>
        <p:spPr>
          <a:xfrm>
            <a:off x="1341120" y="1691640"/>
            <a:ext cx="3513046"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altLang="en-US" sz="2000" dirty="0">
                <a:latin typeface="Verdana" panose="020B0604030504040204" pitchFamily="34" charset="0"/>
                <a:cs typeface="Verdana" panose="020B0604030504040204" pitchFamily="34" charset="0"/>
              </a:rPr>
              <a:t>Levering our resources out of </a:t>
            </a:r>
            <a:r>
              <a:rPr lang="en-GB" altLang="en-US" sz="2000" dirty="0" smtClean="0">
                <a:latin typeface="Verdana" panose="020B0604030504040204" pitchFamily="34" charset="0"/>
                <a:cs typeface="Verdana" panose="020B0604030504040204" pitchFamily="34" charset="0"/>
              </a:rPr>
              <a:t>Blackboard</a:t>
            </a:r>
            <a:br>
              <a:rPr lang="en-GB" altLang="en-US" sz="2000" dirty="0" smtClean="0">
                <a:latin typeface="Verdana" panose="020B0604030504040204" pitchFamily="34" charset="0"/>
                <a:cs typeface="Verdana" panose="020B0604030504040204" pitchFamily="34" charset="0"/>
              </a:rPr>
            </a:br>
            <a:endParaRPr lang="en-GB" altLang="en-US" sz="2000" dirty="0">
              <a:latin typeface="Verdana" panose="020B0604030504040204" pitchFamily="34" charset="0"/>
              <a:cs typeface="Verdana" panose="020B0604030504040204" pitchFamily="34" charset="0"/>
            </a:endParaRPr>
          </a:p>
          <a:p>
            <a:r>
              <a:rPr lang="en-GB" altLang="en-US" sz="2000" dirty="0">
                <a:latin typeface="Verdana" panose="020B0604030504040204" pitchFamily="34" charset="0"/>
                <a:cs typeface="Verdana" panose="020B0604030504040204" pitchFamily="34" charset="0"/>
              </a:rPr>
              <a:t>Exposing our content to the </a:t>
            </a:r>
            <a:r>
              <a:rPr lang="en-GB" altLang="en-US" sz="2000" dirty="0" smtClean="0">
                <a:latin typeface="Verdana" panose="020B0604030504040204" pitchFamily="34" charset="0"/>
                <a:cs typeface="Verdana" panose="020B0604030504040204" pitchFamily="34" charset="0"/>
              </a:rPr>
              <a:t>world</a:t>
            </a:r>
            <a:br>
              <a:rPr lang="en-GB" altLang="en-US" sz="2000" dirty="0" smtClean="0">
                <a:latin typeface="Verdana" panose="020B0604030504040204" pitchFamily="34" charset="0"/>
                <a:cs typeface="Verdana" panose="020B0604030504040204" pitchFamily="34" charset="0"/>
              </a:rPr>
            </a:br>
            <a:endParaRPr lang="en-GB" altLang="en-US" sz="2000" dirty="0">
              <a:latin typeface="Verdana" panose="020B0604030504040204" pitchFamily="34" charset="0"/>
              <a:cs typeface="Verdana" panose="020B0604030504040204" pitchFamily="34" charset="0"/>
            </a:endParaRPr>
          </a:p>
          <a:p>
            <a:r>
              <a:rPr lang="en-GB" altLang="en-US" sz="2000" dirty="0">
                <a:latin typeface="Verdana" panose="020B0604030504040204" pitchFamily="34" charset="0"/>
                <a:cs typeface="Verdana" panose="020B0604030504040204" pitchFamily="34" charset="0"/>
              </a:rPr>
              <a:t>A focus for change at </a:t>
            </a:r>
            <a:r>
              <a:rPr lang="en-GB" altLang="en-US" sz="2000" dirty="0" err="1">
                <a:latin typeface="Verdana" panose="020B0604030504040204" pitchFamily="34" charset="0"/>
                <a:cs typeface="Verdana" panose="020B0604030504040204" pitchFamily="34" charset="0"/>
              </a:rPr>
              <a:t>UoS</a:t>
            </a:r>
            <a:endParaRPr lang="en-GB" altLang="en-US" sz="2000" dirty="0">
              <a:latin typeface="Verdana" panose="020B0604030504040204" pitchFamily="34" charset="0"/>
              <a:cs typeface="Verdana" panose="020B0604030504040204" pitchFamily="34" charset="0"/>
            </a:endParaRPr>
          </a:p>
        </p:txBody>
      </p:sp>
      <p:sp>
        <p:nvSpPr>
          <p:cNvPr id="7" name="TextBox 6"/>
          <p:cNvSpPr txBox="1"/>
          <p:nvPr/>
        </p:nvSpPr>
        <p:spPr>
          <a:xfrm>
            <a:off x="2341199" y="4867080"/>
            <a:ext cx="1512888"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dirty="0">
                <a:solidFill>
                  <a:srgbClr val="C00000"/>
                </a:solidFill>
              </a:rPr>
              <a:t>We never got the interface to Blackboard sorted</a:t>
            </a:r>
          </a:p>
        </p:txBody>
      </p:sp>
      <p:grpSp>
        <p:nvGrpSpPr>
          <p:cNvPr id="8" name="Group 7"/>
          <p:cNvGrpSpPr/>
          <p:nvPr/>
        </p:nvGrpSpPr>
        <p:grpSpPr>
          <a:xfrm>
            <a:off x="10334847" y="279345"/>
            <a:ext cx="1465200" cy="692790"/>
            <a:chOff x="10334847" y="279345"/>
            <a:chExt cx="1465200" cy="692790"/>
          </a:xfrm>
        </p:grpSpPr>
        <p:pic>
          <p:nvPicPr>
            <p:cNvPr id="10" name="Picture 2" descr="J:\Templates\Logos\main_logo_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2877" y="279345"/>
              <a:ext cx="1457170" cy="3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edshareV1 6-dull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34847" y="565096"/>
              <a:ext cx="1293750" cy="40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6881247" y="6581001"/>
            <a:ext cx="5426461" cy="276999"/>
          </a:xfrm>
          <a:prstGeom prst="rect">
            <a:avLst/>
          </a:prstGeom>
          <a:noFill/>
        </p:spPr>
        <p:txBody>
          <a:bodyPr wrap="square" rtlCol="0">
            <a:spAutoFit/>
          </a:bodyPr>
          <a:lstStyle/>
          <a:p>
            <a:r>
              <a:rPr lang="en-GB" sz="1200" dirty="0" smtClean="0"/>
              <a:t>Original slide: Hugh Davis (2017) What would </a:t>
            </a:r>
            <a:r>
              <a:rPr lang="en-GB" sz="1200" dirty="0" err="1" smtClean="0"/>
              <a:t>EdShare</a:t>
            </a:r>
            <a:r>
              <a:rPr lang="en-GB" sz="1200" dirty="0" smtClean="0"/>
              <a:t> look like today presentation</a:t>
            </a:r>
            <a:endParaRPr lang="en-GB" sz="1200" dirty="0"/>
          </a:p>
        </p:txBody>
      </p:sp>
    </p:spTree>
    <p:extLst>
      <p:ext uri="{BB962C8B-B14F-4D97-AF65-F5344CB8AC3E}">
        <p14:creationId xmlns:p14="http://schemas.microsoft.com/office/powerpoint/2010/main" val="1805821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Outcomes</a:t>
            </a:r>
            <a:endParaRPr lang="en-GB" dirty="0"/>
          </a:p>
        </p:txBody>
      </p:sp>
      <p:sp>
        <p:nvSpPr>
          <p:cNvPr id="3" name="Content Placeholder 2"/>
          <p:cNvSpPr>
            <a:spLocks noGrp="1"/>
          </p:cNvSpPr>
          <p:nvPr>
            <p:ph idx="1"/>
          </p:nvPr>
        </p:nvSpPr>
        <p:spPr/>
        <p:txBody>
          <a:bodyPr>
            <a:normAutofit lnSpcReduction="10000"/>
          </a:bodyPr>
          <a:lstStyle/>
          <a:p>
            <a:r>
              <a:rPr lang="en-GB" dirty="0" smtClean="0"/>
              <a:t>Learners </a:t>
            </a:r>
            <a:r>
              <a:rPr lang="en-GB" dirty="0" smtClean="0"/>
              <a:t>are currently </a:t>
            </a:r>
            <a:r>
              <a:rPr lang="en-GB" dirty="0" smtClean="0"/>
              <a:t>the primary audience, not staff</a:t>
            </a:r>
          </a:p>
          <a:p>
            <a:pPr lvl="1"/>
            <a:r>
              <a:rPr lang="en-GB" dirty="0" smtClean="0"/>
              <a:t>Not a failing of </a:t>
            </a:r>
            <a:r>
              <a:rPr lang="en-GB" dirty="0" err="1" smtClean="0"/>
              <a:t>EdSpace</a:t>
            </a:r>
            <a:r>
              <a:rPr lang="en-GB" dirty="0" smtClean="0"/>
              <a:t> project, rather a reflection of its hopes vs actual </a:t>
            </a:r>
            <a:r>
              <a:rPr lang="en-GB" dirty="0" smtClean="0"/>
              <a:t>use</a:t>
            </a:r>
          </a:p>
          <a:p>
            <a:r>
              <a:rPr lang="en-GB" dirty="0" smtClean="0"/>
              <a:t>From </a:t>
            </a:r>
            <a:r>
              <a:rPr lang="en-GB" dirty="0" smtClean="0"/>
              <a:t>Champion Users</a:t>
            </a:r>
          </a:p>
          <a:p>
            <a:pPr lvl="1"/>
            <a:r>
              <a:rPr lang="en-GB" dirty="0" smtClean="0"/>
              <a:t>Frustration </a:t>
            </a:r>
            <a:r>
              <a:rPr lang="en-GB" dirty="0"/>
              <a:t>at institutional VLEs and their fixed </a:t>
            </a:r>
            <a:r>
              <a:rPr lang="en-GB" dirty="0" smtClean="0"/>
              <a:t>nature</a:t>
            </a:r>
          </a:p>
          <a:p>
            <a:pPr lvl="1"/>
            <a:r>
              <a:rPr lang="en-GB" dirty="0" smtClean="0"/>
              <a:t>High appeal of </a:t>
            </a:r>
            <a:r>
              <a:rPr lang="en-GB" dirty="0" err="1" smtClean="0"/>
              <a:t>EdShare</a:t>
            </a:r>
            <a:r>
              <a:rPr lang="en-GB" dirty="0" smtClean="0"/>
              <a:t> due to its </a:t>
            </a:r>
            <a:r>
              <a:rPr lang="en-GB" dirty="0"/>
              <a:t>flexibility </a:t>
            </a:r>
            <a:r>
              <a:rPr lang="en-GB" dirty="0" smtClean="0"/>
              <a:t>and </a:t>
            </a:r>
            <a:r>
              <a:rPr lang="en-GB" dirty="0" smtClean="0"/>
              <a:t>adaptability</a:t>
            </a:r>
          </a:p>
          <a:p>
            <a:pPr lvl="1"/>
            <a:r>
              <a:rPr lang="en-GB" dirty="0" smtClean="0"/>
              <a:t>Desire to run courses which are not necessarily formally </a:t>
            </a:r>
            <a:r>
              <a:rPr lang="en-GB" dirty="0" smtClean="0"/>
              <a:t>recognised </a:t>
            </a:r>
          </a:p>
          <a:p>
            <a:r>
              <a:rPr lang="en-GB" dirty="0" smtClean="0"/>
              <a:t>Greater </a:t>
            </a:r>
            <a:r>
              <a:rPr lang="en-GB" dirty="0" smtClean="0"/>
              <a:t>to support to day-to-day teaching &amp; learning activities</a:t>
            </a:r>
          </a:p>
          <a:p>
            <a:pPr lvl="1"/>
            <a:r>
              <a:rPr lang="en-GB" dirty="0" smtClean="0"/>
              <a:t>Course/Module lists, Lesson plans as well as the individual resources</a:t>
            </a:r>
          </a:p>
          <a:p>
            <a:pPr lvl="1"/>
            <a:r>
              <a:rPr lang="en-GB" dirty="0" smtClean="0"/>
              <a:t>Connect all users in </a:t>
            </a:r>
            <a:r>
              <a:rPr lang="en-GB" dirty="0" err="1" smtClean="0"/>
              <a:t>EdShare</a:t>
            </a:r>
            <a:r>
              <a:rPr lang="en-GB" dirty="0" smtClean="0"/>
              <a:t> – social interactions</a:t>
            </a:r>
          </a:p>
          <a:p>
            <a:r>
              <a:rPr lang="en-GB" dirty="0" smtClean="0"/>
              <a:t>Exploration of learner metrics</a:t>
            </a:r>
            <a:endParaRPr lang="en-GB" dirty="0"/>
          </a:p>
        </p:txBody>
      </p:sp>
      <p:pic>
        <p:nvPicPr>
          <p:cNvPr id="4" name="Picture 3"/>
          <p:cNvPicPr>
            <a:picLocks noChangeAspect="1"/>
          </p:cNvPicPr>
          <p:nvPr/>
        </p:nvPicPr>
        <p:blipFill>
          <a:blip r:embed="rId3">
            <a:alphaModFix/>
          </a:blip>
          <a:stretch>
            <a:fillRect/>
          </a:stretch>
        </p:blipFill>
        <p:spPr>
          <a:xfrm>
            <a:off x="10931068" y="130626"/>
            <a:ext cx="1115792" cy="326573"/>
          </a:xfrm>
          <a:prstGeom prst="rect">
            <a:avLst/>
          </a:prstGeom>
        </p:spPr>
      </p:pic>
    </p:spTree>
    <p:extLst>
      <p:ext uri="{BB962C8B-B14F-4D97-AF65-F5344CB8AC3E}">
        <p14:creationId xmlns:p14="http://schemas.microsoft.com/office/powerpoint/2010/main" val="1166589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12900</TotalTime>
  <Words>1918</Words>
  <Application>Microsoft Office PowerPoint</Application>
  <PresentationFormat>Widescreen</PresentationFormat>
  <Paragraphs>183</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Verdana</vt:lpstr>
      <vt:lpstr>Office Theme</vt:lpstr>
      <vt:lpstr>PowerPoint Presentation</vt:lpstr>
      <vt:lpstr>PowerPoint Presentation</vt:lpstr>
      <vt:lpstr>Key influences</vt:lpstr>
      <vt:lpstr>PowerPoint Presentation</vt:lpstr>
      <vt:lpstr>PowerPoint Presentation</vt:lpstr>
      <vt:lpstr>Reviewing EdShare - Lessons learned, what comes next?</vt:lpstr>
      <vt:lpstr>EdShare Card</vt:lpstr>
      <vt:lpstr>EdShare is a Trojan Horse</vt:lpstr>
      <vt:lpstr>Key Outcomes</vt:lpstr>
      <vt:lpstr>Challenges to moving forwards</vt:lpstr>
      <vt:lpstr>ECS EdShare – a space to innovate</vt:lpstr>
      <vt:lpstr>PowerPoint Presentation</vt:lpstr>
      <vt:lpstr>Presentation of modules</vt:lpstr>
      <vt:lpstr>      Lesson plans         or              Playlists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kt2@ecs.soton.ac.uk</cp:lastModifiedBy>
  <cp:revision>164</cp:revision>
  <dcterms:created xsi:type="dcterms:W3CDTF">2017-12-08T23:36:33Z</dcterms:created>
  <dcterms:modified xsi:type="dcterms:W3CDTF">2018-04-18T23:52:28Z</dcterms:modified>
</cp:coreProperties>
</file>