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710A3D0-D080-48B5-B7D1-E8734E1221D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40" autoAdjust="0"/>
    <p:restoredTop sz="94660"/>
  </p:normalViewPr>
  <p:slideViewPr>
    <p:cSldViewPr snapToGrid="0">
      <p:cViewPr>
        <p:scale>
          <a:sx n="30" d="100"/>
          <a:sy n="30" d="100"/>
        </p:scale>
        <p:origin x="726" y="-4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8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3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9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1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BEB7-E5E0-44E1-9325-0F6FFC4F84D8}" type="datetimeFigureOut">
              <a:rPr lang="en-GB" smtClean="0"/>
              <a:t>25/08/2017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8D47-DC57-4DA8-A29A-0C68D9819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0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tif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hyperlink" Target="http://www.eprints.org/edsh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238146" y="32820654"/>
            <a:ext cx="27598547" cy="2456451"/>
          </a:xfrm>
          <a:prstGeom prst="roundRect">
            <a:avLst/>
          </a:prstGeom>
          <a:gradFill>
            <a:gsLst>
              <a:gs pos="46000">
                <a:schemeClr val="bg1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1" y="18946144"/>
            <a:ext cx="11017748" cy="892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03" y="10863477"/>
            <a:ext cx="9364382" cy="433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-17004" y="40121049"/>
            <a:ext cx="30275213" cy="8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719" y="41073501"/>
            <a:ext cx="5301190" cy="1172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5" y="40801329"/>
            <a:ext cx="4677176" cy="16320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912" y="40616399"/>
            <a:ext cx="4595486" cy="1898329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V="1">
            <a:off x="1448943" y="6398910"/>
            <a:ext cx="27344829" cy="5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20" y="711115"/>
            <a:ext cx="17886753" cy="523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8944" y="6739840"/>
            <a:ext cx="27344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The open educational resources platform from the experts behind </a:t>
            </a:r>
            <a:br>
              <a:rPr lang="en-GB" sz="5400" b="1" dirty="0" smtClean="0"/>
            </a:br>
            <a:r>
              <a:rPr lang="en-GB" sz="5400" b="1" dirty="0" smtClean="0"/>
              <a:t>the world-leading open access software EPrints</a:t>
            </a:r>
            <a:endParaRPr lang="en-GB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89345" y="368322"/>
            <a:ext cx="852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/>
                </a:solidFill>
              </a:rPr>
              <a:t>Kelly Terrell, Sheridan Brown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9662" y="31933567"/>
            <a:ext cx="135504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Our development roadmap on</a:t>
            </a:r>
            <a:br>
              <a:rPr lang="en-GB" sz="4000" b="1" dirty="0" smtClean="0"/>
            </a:br>
            <a:endParaRPr lang="en-GB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Creation and display of lesson plans and modules, including calendar mode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Creation and presentation of open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User generated playlists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Discussion forum support at the object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839" y="18003409"/>
            <a:ext cx="9707376" cy="294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10782617"/>
            <a:ext cx="9790688" cy="609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175" y="22784643"/>
            <a:ext cx="10352769" cy="611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364" y="13376051"/>
            <a:ext cx="5714120" cy="316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7884772" y="10025585"/>
            <a:ext cx="7265926" cy="64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Organise resources into collections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5872" y="8590878"/>
            <a:ext cx="3847543" cy="3703614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Persistent, secure storage for your materials</a:t>
            </a:r>
            <a:endParaRPr lang="en-GB" sz="4000" b="1" dirty="0"/>
          </a:p>
        </p:txBody>
      </p:sp>
      <p:sp>
        <p:nvSpPr>
          <p:cNvPr id="26" name="Diamond 25"/>
          <p:cNvSpPr/>
          <p:nvPr/>
        </p:nvSpPr>
        <p:spPr>
          <a:xfrm>
            <a:off x="11046547" y="13417540"/>
            <a:ext cx="7567535" cy="8177668"/>
          </a:xfrm>
          <a:prstGeom prst="diamond">
            <a:avLst/>
          </a:prstGeom>
          <a:gradFill>
            <a:gsLst>
              <a:gs pos="0">
                <a:schemeClr val="bg1"/>
              </a:gs>
              <a:gs pos="100000">
                <a:srgbClr val="F5791A"/>
              </a:gs>
            </a:gsLst>
          </a:gra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</a:rPr>
              <a:t>Share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Documents</a:t>
            </a:r>
            <a:r>
              <a:rPr lang="en-GB" sz="4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Video, Podcasts,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Presentations, </a:t>
            </a:r>
            <a:r>
              <a:rPr lang="en-GB" sz="4000" dirty="0" smtClean="0">
                <a:solidFill>
                  <a:schemeClr val="tx1"/>
                </a:solidFill>
              </a:rPr>
              <a:t>Images, Interactive </a:t>
            </a:r>
            <a:r>
              <a:rPr lang="en-GB" sz="4000" dirty="0">
                <a:solidFill>
                  <a:schemeClr val="tx1"/>
                </a:solidFill>
              </a:rPr>
              <a:t>Packages, Collections, </a:t>
            </a:r>
            <a:r>
              <a:rPr lang="en-GB" sz="4800" b="1" dirty="0">
                <a:solidFill>
                  <a:schemeClr val="tx1"/>
                </a:solidFill>
              </a:rPr>
              <a:t>anything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5167677" y="36626450"/>
            <a:ext cx="3717784" cy="1643370"/>
            <a:chOff x="1561346" y="392008"/>
            <a:chExt cx="2446493" cy="1081424"/>
          </a:xfrm>
        </p:grpSpPr>
        <p:pic>
          <p:nvPicPr>
            <p:cNvPr id="53" name="Picture 52" descr="Image result for glasgow caledonian university logo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858" y="392008"/>
              <a:ext cx="1397716" cy="7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8"/>
            <p:cNvSpPr txBox="1"/>
            <p:nvPr/>
          </p:nvSpPr>
          <p:spPr>
            <a:xfrm>
              <a:off x="1561346" y="1169632"/>
              <a:ext cx="2446493" cy="303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 err="1" smtClean="0">
                  <a:solidFill>
                    <a:srgbClr val="0058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edShare@GCU</a:t>
              </a:r>
              <a:endParaRPr lang="en-GB" sz="1400" dirty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9649632" y="37212683"/>
            <a:ext cx="2820447" cy="1173701"/>
            <a:chOff x="4873053" y="2592701"/>
            <a:chExt cx="2354166" cy="979664"/>
          </a:xfrm>
        </p:grpSpPr>
        <p:sp>
          <p:nvSpPr>
            <p:cNvPr id="51" name="TextBox 10"/>
            <p:cNvSpPr txBox="1"/>
            <p:nvPr/>
          </p:nvSpPr>
          <p:spPr>
            <a:xfrm>
              <a:off x="5068053" y="2931021"/>
              <a:ext cx="2159166" cy="64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err="1" smtClean="0">
                  <a:solidFill>
                    <a:srgbClr val="005882"/>
                  </a:solidFill>
                  <a:latin typeface="Georgia" panose="02040502050405020303" pitchFamily="18" charset="0"/>
                </a:rPr>
                <a:t>EdShare</a:t>
              </a:r>
              <a:endParaRPr lang="en-GB" sz="2800" dirty="0">
                <a:solidFill>
                  <a:srgbClr val="00588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52" name="Picture 51" descr="Image result for university of southampton logo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053" y="2592701"/>
              <a:ext cx="1913856" cy="422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 descr="http://humbox.ac.uk/images/Hum_box_Log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6116" y="36876659"/>
            <a:ext cx="2375917" cy="12019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http://languagebox.ac.uk/images/faroes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1748" y="36900468"/>
            <a:ext cx="2326534" cy="1176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http://loro.open.ac.uk/images/loro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8388" y="37012771"/>
            <a:ext cx="2195684" cy="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2236704" y="36821469"/>
            <a:ext cx="2358036" cy="1378946"/>
            <a:chOff x="9917093" y="1111264"/>
            <a:chExt cx="1924070" cy="11467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7093" y="1111264"/>
              <a:ext cx="1924070" cy="848503"/>
            </a:xfrm>
            <a:prstGeom prst="rect">
              <a:avLst/>
            </a:prstGeom>
          </p:spPr>
        </p:pic>
        <p:pic>
          <p:nvPicPr>
            <p:cNvPr id="50" name="Picture 49" descr="http://www.eshare.edgehill.ac.uk/images/eshare_logo2.gif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7944" y="1924630"/>
              <a:ext cx="1143000" cy="33337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8"/>
          <p:cNvSpPr txBox="1"/>
          <p:nvPr/>
        </p:nvSpPr>
        <p:spPr>
          <a:xfrm>
            <a:off x="26607074" y="37043119"/>
            <a:ext cx="207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 smtClean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GB" sz="2800" dirty="0" smtClean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Glasgow</a:t>
            </a:r>
            <a:endParaRPr lang="en-GB" sz="2800" dirty="0">
              <a:solidFill>
                <a:srgbClr val="0058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prints-Logo34alt6bord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95" y="31933567"/>
            <a:ext cx="2151935" cy="7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16675" y="36363583"/>
            <a:ext cx="700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Join our growing community</a:t>
            </a:r>
            <a:endParaRPr lang="en-GB" sz="4400" dirty="0"/>
          </a:p>
        </p:txBody>
      </p:sp>
      <p:sp>
        <p:nvSpPr>
          <p:cNvPr id="27" name="Rounded Rectangle 26"/>
          <p:cNvSpPr/>
          <p:nvPr/>
        </p:nvSpPr>
        <p:spPr>
          <a:xfrm>
            <a:off x="1238147" y="22689369"/>
            <a:ext cx="4873895" cy="1773169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Logged in users can decide to have a public profile page to showcase their work and connect with others</a:t>
            </a:r>
            <a:endParaRPr lang="en-GB" sz="2400" dirty="0"/>
          </a:p>
        </p:txBody>
      </p:sp>
      <p:sp>
        <p:nvSpPr>
          <p:cNvPr id="59" name="Rounded Rectangle 58"/>
          <p:cNvSpPr/>
          <p:nvPr/>
        </p:nvSpPr>
        <p:spPr>
          <a:xfrm>
            <a:off x="23232522" y="19883556"/>
            <a:ext cx="5282320" cy="1678070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Flexible viewing permissions to support both open and restricted resources.  Metadata will always be open.</a:t>
            </a:r>
          </a:p>
          <a:p>
            <a:pPr algn="ctr"/>
            <a:r>
              <a:rPr lang="en-GB" sz="2400" dirty="0" smtClean="0"/>
              <a:t>Editing permissions can also be granted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4439887" y="24598691"/>
            <a:ext cx="4760225" cy="1857022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Multiple derivatives of the original video/audio upload are produced to support playback across devices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8678870" y="29738852"/>
            <a:ext cx="4760225" cy="1621961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Embeddable HTML5 player support so when this resource is embedded elsewhere, such as a VLE, the end user can control playback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4982" y="15757657"/>
            <a:ext cx="5550590" cy="1773169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Scrollable previews are available </a:t>
            </a:r>
            <a:r>
              <a:rPr lang="en-GB" sz="2400" dirty="0" smtClean="0"/>
              <a:t>for the </a:t>
            </a:r>
            <a:r>
              <a:rPr lang="en-GB" sz="2400" dirty="0" smtClean="0"/>
              <a:t>majority of uploaded content, removing the need for visitors to download to determine if it’s the resource they need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515081" y="9903944"/>
            <a:ext cx="5741168" cy="65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Inline previews of materials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89230" y="18075493"/>
            <a:ext cx="560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User community profiles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237836" y="22006541"/>
            <a:ext cx="872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HTML5 support for Video and Audio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537480" y="28663218"/>
            <a:ext cx="2636714" cy="1037050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4894849" y="27404384"/>
            <a:ext cx="3847543" cy="37036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 smtClean="0"/>
              <a:t>Always absorbing generic OA driven and standards updates from EPrints</a:t>
            </a:r>
            <a:endParaRPr lang="en-GB" sz="3300" b="1" dirty="0"/>
          </a:p>
        </p:txBody>
      </p:sp>
      <p:sp>
        <p:nvSpPr>
          <p:cNvPr id="71" name="Oval 70"/>
          <p:cNvSpPr/>
          <p:nvPr/>
        </p:nvSpPr>
        <p:spPr>
          <a:xfrm>
            <a:off x="658102" y="26661118"/>
            <a:ext cx="3847543" cy="37036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Easy to use interface – influenced by web 2.0 sites</a:t>
            </a:r>
            <a:endParaRPr lang="en-GB" sz="4000" b="1" dirty="0"/>
          </a:p>
        </p:txBody>
      </p:sp>
      <p:pic>
        <p:nvPicPr>
          <p:cNvPr id="1034" name="Picture 10" descr="HTML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561" y="22190546"/>
            <a:ext cx="886765" cy="8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24866230" y="12486065"/>
            <a:ext cx="4385969" cy="2022901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Help visitors navigate your materials through the use of tags, bringing together </a:t>
            </a:r>
            <a:r>
              <a:rPr lang="en-GB" sz="2400" dirty="0" smtClean="0"/>
              <a:t>distributed related </a:t>
            </a:r>
            <a:r>
              <a:rPr lang="en-GB" sz="2400" dirty="0" smtClean="0"/>
              <a:t>content in one place quickly and easily</a:t>
            </a:r>
            <a:endParaRPr lang="en-GB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1116675" y="37448135"/>
            <a:ext cx="7469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Full hosting and support available from EPrints Services.  Be part of the future development of </a:t>
            </a:r>
            <a:r>
              <a:rPr lang="en-GB" sz="3200" dirty="0" err="1" smtClean="0"/>
              <a:t>EdShare</a:t>
            </a:r>
            <a:r>
              <a:rPr lang="en-GB" sz="3200" dirty="0" smtClean="0"/>
              <a:t>.</a:t>
            </a:r>
          </a:p>
        </p:txBody>
      </p:sp>
      <p:sp>
        <p:nvSpPr>
          <p:cNvPr id="83" name="Oval 82"/>
          <p:cNvSpPr/>
          <p:nvPr/>
        </p:nvSpPr>
        <p:spPr>
          <a:xfrm>
            <a:off x="11672948" y="26939774"/>
            <a:ext cx="2896219" cy="270458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Apply </a:t>
            </a:r>
            <a:br>
              <a:rPr lang="en-GB" sz="3200" b="1" dirty="0" smtClean="0"/>
            </a:br>
            <a:r>
              <a:rPr lang="en-GB" sz="3200" b="1" dirty="0" smtClean="0"/>
              <a:t>the latest creative commons licence</a:t>
            </a:r>
            <a:endParaRPr lang="en-GB" sz="3200" b="1" dirty="0"/>
          </a:p>
        </p:txBody>
      </p:sp>
      <p:pic>
        <p:nvPicPr>
          <p:cNvPr id="1030" name="Picture 6" descr="https://mirrors.creativecommons.org/presskit/icons/cc.large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967" y="26580251"/>
            <a:ext cx="1006043" cy="10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5904029" y="33098956"/>
            <a:ext cx="12237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Panels plugin to support display of feedback, ratings, sharing and favourites tools all in one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EdShareHUB</a:t>
            </a:r>
            <a:r>
              <a:rPr lang="en-GB" sz="3200" dirty="0" smtClean="0"/>
              <a:t> – add on service harvesting content with a creative commons licence from all </a:t>
            </a:r>
            <a:r>
              <a:rPr lang="en-GB" sz="3200" dirty="0" err="1" smtClean="0"/>
              <a:t>EdShare</a:t>
            </a:r>
            <a:r>
              <a:rPr lang="en-GB" sz="3200" dirty="0" smtClean="0"/>
              <a:t> instances</a:t>
            </a:r>
          </a:p>
        </p:txBody>
      </p:sp>
      <p:sp>
        <p:nvSpPr>
          <p:cNvPr id="86" name="Oval 85"/>
          <p:cNvSpPr/>
          <p:nvPr/>
        </p:nvSpPr>
        <p:spPr>
          <a:xfrm>
            <a:off x="13415722" y="9655841"/>
            <a:ext cx="2878739" cy="283965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Light-weight immediate deposit</a:t>
            </a:r>
            <a:endParaRPr lang="en-GB" sz="32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5789167" y="28186548"/>
            <a:ext cx="4333726" cy="1773169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Widgets are available on a users homepage and profile page to display user specific sets of information</a:t>
            </a:r>
            <a:endParaRPr lang="en-GB" sz="2400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6821157" y="27152782"/>
            <a:ext cx="521700" cy="1016453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797494" y="25206040"/>
            <a:ext cx="581729" cy="2971852"/>
          </a:xfrm>
          <a:prstGeom prst="straightConnector1">
            <a:avLst/>
          </a:prstGeom>
          <a:ln>
            <a:tailEnd type="oval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9516988" y="39037901"/>
            <a:ext cx="11541994" cy="70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Visit </a:t>
            </a:r>
            <a:r>
              <a:rPr lang="en-GB" sz="4000" dirty="0" smtClean="0">
                <a:hlinkClick r:id="rId22"/>
              </a:rPr>
              <a:t>www.eprints.org/edshare</a:t>
            </a:r>
            <a:r>
              <a:rPr lang="en-GB" sz="4000" dirty="0" smtClean="0"/>
              <a:t> for further information</a:t>
            </a:r>
            <a:endParaRPr lang="en-GB" sz="4000" dirty="0"/>
          </a:p>
        </p:txBody>
      </p:sp>
      <p:sp>
        <p:nvSpPr>
          <p:cNvPr id="94" name="TextBox 93"/>
          <p:cNvSpPr txBox="1"/>
          <p:nvPr/>
        </p:nvSpPr>
        <p:spPr>
          <a:xfrm>
            <a:off x="19594257" y="17203542"/>
            <a:ext cx="572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Flexible viewing permissions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5551028" y="8145161"/>
            <a:ext cx="3847543" cy="3703614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Liberate teaching materials from closed systems</a:t>
            </a:r>
            <a:endParaRPr lang="en-GB" sz="4000" b="1" dirty="0"/>
          </a:p>
        </p:txBody>
      </p:sp>
      <p:sp>
        <p:nvSpPr>
          <p:cNvPr id="96" name="Oval 95"/>
          <p:cNvSpPr/>
          <p:nvPr/>
        </p:nvSpPr>
        <p:spPr>
          <a:xfrm>
            <a:off x="393709" y="18398658"/>
            <a:ext cx="2878739" cy="283965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Flexible and adaptable</a:t>
            </a:r>
            <a:endParaRPr lang="en-GB" sz="3200" b="1" dirty="0"/>
          </a:p>
        </p:txBody>
      </p:sp>
      <p:sp>
        <p:nvSpPr>
          <p:cNvPr id="97" name="Oval 96"/>
          <p:cNvSpPr/>
          <p:nvPr/>
        </p:nvSpPr>
        <p:spPr>
          <a:xfrm>
            <a:off x="26435575" y="16274980"/>
            <a:ext cx="2878739" cy="283965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Embed materials in other spaces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32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20649</TotalTime>
  <Words>294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 3.4 Changes and New features</dc:title>
  <dc:creator>Jiadi Yao</dc:creator>
  <cp:lastModifiedBy>kt2@ecs.soton.ac.uk</cp:lastModifiedBy>
  <cp:revision>129</cp:revision>
  <cp:lastPrinted>2016-06-06T12:34:22Z</cp:lastPrinted>
  <dcterms:created xsi:type="dcterms:W3CDTF">2016-05-26T11:12:37Z</dcterms:created>
  <dcterms:modified xsi:type="dcterms:W3CDTF">2017-08-28T21:58:38Z</dcterms:modified>
</cp:coreProperties>
</file>