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75213" cy="42803763"/>
  <p:notesSz cx="6797675" cy="9926638"/>
  <p:defaultTextStyle>
    <a:defPPr>
      <a:defRPr lang="en-US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6710A3D0-D080-48B5-B7D1-E8734E1221DB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79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740" autoAdjust="0"/>
    <p:restoredTop sz="94660"/>
  </p:normalViewPr>
  <p:slideViewPr>
    <p:cSldViewPr snapToGrid="0">
      <p:cViewPr>
        <p:scale>
          <a:sx n="30" d="100"/>
          <a:sy n="30" d="100"/>
        </p:scale>
        <p:origin x="726" y="-44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3BEB7-E5E0-44E1-9325-0F6FFC4F84D8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08D47-DC57-4DA8-A29A-0C68D98195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383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3BEB7-E5E0-44E1-9325-0F6FFC4F84D8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08D47-DC57-4DA8-A29A-0C68D98195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533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3BEB7-E5E0-44E1-9325-0F6FFC4F84D8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08D47-DC57-4DA8-A29A-0C68D98195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380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3BEB7-E5E0-44E1-9325-0F6FFC4F84D8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08D47-DC57-4DA8-A29A-0C68D98195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58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3BEB7-E5E0-44E1-9325-0F6FFC4F84D8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08D47-DC57-4DA8-A29A-0C68D98195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496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3BEB7-E5E0-44E1-9325-0F6FFC4F84D8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08D47-DC57-4DA8-A29A-0C68D98195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527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3BEB7-E5E0-44E1-9325-0F6FFC4F84D8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08D47-DC57-4DA8-A29A-0C68D98195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972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3BEB7-E5E0-44E1-9325-0F6FFC4F84D8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08D47-DC57-4DA8-A29A-0C68D98195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010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3BEB7-E5E0-44E1-9325-0F6FFC4F84D8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08D47-DC57-4DA8-A29A-0C68D98195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38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3BEB7-E5E0-44E1-9325-0F6FFC4F84D8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08D47-DC57-4DA8-A29A-0C68D98195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62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3BEB7-E5E0-44E1-9325-0F6FFC4F84D8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08D47-DC57-4DA8-A29A-0C68D98195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194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3BEB7-E5E0-44E1-9325-0F6FFC4F84D8}" type="datetimeFigureOut">
              <a:rPr lang="en-GB" smtClean="0"/>
              <a:t>25/08/2017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08D47-DC57-4DA8-A29A-0C68D98195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510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gif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gif"/><Relationship Id="rId17" Type="http://schemas.openxmlformats.org/officeDocument/2006/relationships/image" Target="../media/image16.tiff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gif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gif"/><Relationship Id="rId22" Type="http://schemas.openxmlformats.org/officeDocument/2006/relationships/hyperlink" Target="http://www.eprints.org/edshar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ounded Rectangle 73"/>
          <p:cNvSpPr/>
          <p:nvPr/>
        </p:nvSpPr>
        <p:spPr>
          <a:xfrm>
            <a:off x="1238146" y="32820654"/>
            <a:ext cx="27598547" cy="2456451"/>
          </a:xfrm>
          <a:prstGeom prst="roundRect">
            <a:avLst/>
          </a:prstGeom>
          <a:gradFill>
            <a:gsLst>
              <a:gs pos="46000">
                <a:schemeClr val="bg1"/>
              </a:gs>
              <a:gs pos="100000">
                <a:schemeClr val="accent3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061" y="18946144"/>
            <a:ext cx="11017748" cy="8925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4503" y="10863477"/>
            <a:ext cx="9364382" cy="4334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-17004" y="40121049"/>
            <a:ext cx="30275213" cy="85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9719" y="41073501"/>
            <a:ext cx="5301190" cy="117206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55" y="40801329"/>
            <a:ext cx="4677176" cy="1632062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4912" y="40616399"/>
            <a:ext cx="4595486" cy="1898329"/>
          </a:xfrm>
          <a:prstGeom prst="rect">
            <a:avLst/>
          </a:prstGeom>
        </p:spPr>
      </p:pic>
      <p:cxnSp>
        <p:nvCxnSpPr>
          <p:cNvPr id="57" name="Straight Connector 56"/>
          <p:cNvCxnSpPr/>
          <p:nvPr/>
        </p:nvCxnSpPr>
        <p:spPr>
          <a:xfrm flipV="1">
            <a:off x="1448943" y="6398910"/>
            <a:ext cx="27344829" cy="537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720" y="711115"/>
            <a:ext cx="17886753" cy="52351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48944" y="6739840"/>
            <a:ext cx="273448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 smtClean="0"/>
              <a:t>The open educational resources platform from the experts behind </a:t>
            </a:r>
            <a:br>
              <a:rPr lang="en-GB" sz="5400" b="1" dirty="0" smtClean="0"/>
            </a:br>
            <a:r>
              <a:rPr lang="en-GB" sz="5400" b="1" dirty="0" smtClean="0"/>
              <a:t>the world-leading open access software EPrints</a:t>
            </a:r>
            <a:endParaRPr lang="en-GB" sz="5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0889345" y="368322"/>
            <a:ext cx="85227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solidFill>
                  <a:schemeClr val="tx2"/>
                </a:solidFill>
              </a:rPr>
              <a:t>Kelly Terrell, Sheridan Brown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59662" y="31933567"/>
            <a:ext cx="1355045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/>
              <a:t>Our development roadmap on</a:t>
            </a:r>
            <a:br>
              <a:rPr lang="en-GB" sz="4000" b="1" dirty="0" smtClean="0"/>
            </a:br>
            <a:endParaRPr lang="en-GB" sz="4000" b="1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 smtClean="0"/>
              <a:t>Creation and display of lesson plans and modules, including calendar mode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 smtClean="0"/>
              <a:t>Creation and presentation of open courses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 smtClean="0"/>
              <a:t>User generated playlists</a:t>
            </a:r>
            <a:endParaRPr lang="en-GB" sz="32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 smtClean="0"/>
              <a:t>Discussion forum support at the object level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1839" y="18003409"/>
            <a:ext cx="9707376" cy="2941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591" y="10782617"/>
            <a:ext cx="9790688" cy="6098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3175" y="22784643"/>
            <a:ext cx="10352769" cy="6110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4364" y="13376051"/>
            <a:ext cx="5714120" cy="31679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TextBox 30"/>
          <p:cNvSpPr txBox="1"/>
          <p:nvPr/>
        </p:nvSpPr>
        <p:spPr>
          <a:xfrm>
            <a:off x="17884772" y="10025585"/>
            <a:ext cx="7265926" cy="641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2">
                    <a:lumMod val="25000"/>
                  </a:schemeClr>
                </a:solidFill>
              </a:rPr>
              <a:t>Organise resources into collections</a:t>
            </a:r>
            <a:endParaRPr lang="en-GB" sz="3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755872" y="8590878"/>
            <a:ext cx="3847543" cy="3703614"/>
          </a:xfrm>
          <a:prstGeom prst="ellipse">
            <a:avLst/>
          </a:prstGeom>
          <a:gradFill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smtClean="0"/>
              <a:t>Persistent, secure storage for your materials</a:t>
            </a:r>
            <a:endParaRPr lang="en-GB" sz="4000" b="1" dirty="0"/>
          </a:p>
        </p:txBody>
      </p:sp>
      <p:sp>
        <p:nvSpPr>
          <p:cNvPr id="26" name="Diamond 25"/>
          <p:cNvSpPr/>
          <p:nvPr/>
        </p:nvSpPr>
        <p:spPr>
          <a:xfrm>
            <a:off x="11046547" y="13417540"/>
            <a:ext cx="7567535" cy="8177668"/>
          </a:xfrm>
          <a:prstGeom prst="diamond">
            <a:avLst/>
          </a:prstGeom>
          <a:gradFill>
            <a:gsLst>
              <a:gs pos="0">
                <a:schemeClr val="bg1"/>
              </a:gs>
              <a:gs pos="100000">
                <a:srgbClr val="F5791A"/>
              </a:gs>
            </a:gsLst>
          </a:gradFill>
          <a:ln w="34925"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800" b="1" dirty="0" smtClean="0">
                <a:solidFill>
                  <a:schemeClr val="tx1"/>
                </a:solidFill>
              </a:rPr>
              <a:t>Share</a:t>
            </a:r>
            <a:r>
              <a:rPr lang="en-GB" sz="4000" dirty="0" smtClean="0">
                <a:solidFill>
                  <a:schemeClr val="tx1"/>
                </a:solidFill>
              </a:rPr>
              <a:t> </a:t>
            </a:r>
            <a:br>
              <a:rPr lang="en-GB" sz="4000" dirty="0" smtClean="0">
                <a:solidFill>
                  <a:schemeClr val="tx1"/>
                </a:solidFill>
              </a:rPr>
            </a:br>
            <a:r>
              <a:rPr lang="en-GB" sz="4000" dirty="0" smtClean="0">
                <a:solidFill>
                  <a:schemeClr val="tx1"/>
                </a:solidFill>
              </a:rPr>
              <a:t>Documents</a:t>
            </a:r>
            <a:r>
              <a:rPr lang="en-GB" sz="4000" dirty="0">
                <a:solidFill>
                  <a:schemeClr val="tx1"/>
                </a:solidFill>
              </a:rPr>
              <a:t>,</a:t>
            </a:r>
          </a:p>
          <a:p>
            <a:pPr algn="ctr"/>
            <a:r>
              <a:rPr lang="en-GB" sz="4000" dirty="0">
                <a:solidFill>
                  <a:schemeClr val="tx1"/>
                </a:solidFill>
              </a:rPr>
              <a:t>Video, Podcasts,</a:t>
            </a:r>
          </a:p>
          <a:p>
            <a:pPr algn="ctr"/>
            <a:r>
              <a:rPr lang="en-GB" sz="4000" dirty="0">
                <a:solidFill>
                  <a:schemeClr val="tx1"/>
                </a:solidFill>
              </a:rPr>
              <a:t>Presentations, </a:t>
            </a:r>
            <a:r>
              <a:rPr lang="en-GB" sz="4000" dirty="0" smtClean="0">
                <a:solidFill>
                  <a:schemeClr val="tx1"/>
                </a:solidFill>
              </a:rPr>
              <a:t>Images, Interactive </a:t>
            </a:r>
            <a:r>
              <a:rPr lang="en-GB" sz="4000" dirty="0">
                <a:solidFill>
                  <a:schemeClr val="tx1"/>
                </a:solidFill>
              </a:rPr>
              <a:t>Packages, Collections, </a:t>
            </a:r>
            <a:r>
              <a:rPr lang="en-GB" sz="4800" b="1" dirty="0">
                <a:solidFill>
                  <a:schemeClr val="tx1"/>
                </a:solidFill>
              </a:rPr>
              <a:t>anything</a:t>
            </a:r>
            <a:endParaRPr lang="en-GB" sz="4000" b="1" dirty="0">
              <a:solidFill>
                <a:schemeClr val="tx1"/>
              </a:solidFill>
            </a:endParaRPr>
          </a:p>
        </p:txBody>
      </p:sp>
      <p:grpSp>
        <p:nvGrpSpPr>
          <p:cNvPr id="42" name="Group 41"/>
          <p:cNvGrpSpPr>
            <a:grpSpLocks noChangeAspect="1"/>
          </p:cNvGrpSpPr>
          <p:nvPr/>
        </p:nvGrpSpPr>
        <p:grpSpPr>
          <a:xfrm>
            <a:off x="15167677" y="36626450"/>
            <a:ext cx="3717784" cy="1643370"/>
            <a:chOff x="1561346" y="392008"/>
            <a:chExt cx="2446493" cy="1081424"/>
          </a:xfrm>
        </p:grpSpPr>
        <p:pic>
          <p:nvPicPr>
            <p:cNvPr id="53" name="Picture 52" descr="Image result for glasgow caledonian university logo"/>
            <p:cNvPicPr>
              <a:picLocks noChangeAspect="1" noChangeArrowheads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858" y="392008"/>
              <a:ext cx="1397716" cy="789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TextBox 8"/>
            <p:cNvSpPr txBox="1"/>
            <p:nvPr/>
          </p:nvSpPr>
          <p:spPr>
            <a:xfrm>
              <a:off x="1561346" y="1169632"/>
              <a:ext cx="2446493" cy="3038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400" dirty="0" err="1" smtClean="0">
                  <a:solidFill>
                    <a:srgbClr val="00588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edShare@GCU</a:t>
              </a:r>
              <a:endParaRPr lang="en-GB" sz="1400" dirty="0">
                <a:solidFill>
                  <a:srgbClr val="00588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" name="Group 42"/>
          <p:cNvGrpSpPr>
            <a:grpSpLocks noChangeAspect="1"/>
          </p:cNvGrpSpPr>
          <p:nvPr/>
        </p:nvGrpSpPr>
        <p:grpSpPr>
          <a:xfrm>
            <a:off x="9649632" y="37212683"/>
            <a:ext cx="2820447" cy="1173701"/>
            <a:chOff x="4873053" y="2592701"/>
            <a:chExt cx="2354166" cy="979664"/>
          </a:xfrm>
        </p:grpSpPr>
        <p:sp>
          <p:nvSpPr>
            <p:cNvPr id="51" name="TextBox 10"/>
            <p:cNvSpPr txBox="1"/>
            <p:nvPr/>
          </p:nvSpPr>
          <p:spPr>
            <a:xfrm>
              <a:off x="5068053" y="2931021"/>
              <a:ext cx="2159166" cy="641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dirty="0" err="1" smtClean="0">
                  <a:solidFill>
                    <a:srgbClr val="005882"/>
                  </a:solidFill>
                  <a:latin typeface="Georgia" panose="02040502050405020303" pitchFamily="18" charset="0"/>
                </a:rPr>
                <a:t>EdShare</a:t>
              </a:r>
              <a:endParaRPr lang="en-GB" sz="2800" dirty="0">
                <a:solidFill>
                  <a:srgbClr val="005882"/>
                </a:solidFill>
                <a:latin typeface="Georgia" panose="02040502050405020303" pitchFamily="18" charset="0"/>
              </a:endParaRPr>
            </a:p>
          </p:txBody>
        </p:sp>
        <p:pic>
          <p:nvPicPr>
            <p:cNvPr id="52" name="Picture 51" descr="Image result for university of southampton logo"/>
            <p:cNvPicPr>
              <a:picLocks noChangeAspect="1" noChangeArrowheads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3053" y="2592701"/>
              <a:ext cx="1913856" cy="422962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4" name="Picture 43" descr="http://humbox.ac.uk/images/Hum_box_Logo.gi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6116" y="36876659"/>
            <a:ext cx="2375917" cy="12019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 descr="http://languagebox.ac.uk/images/faroes.gi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31748" y="36900468"/>
            <a:ext cx="2326534" cy="117695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 descr="http://loro.open.ac.uk/images/loro.png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68388" y="37012771"/>
            <a:ext cx="2195684" cy="952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7" name="Group 46"/>
          <p:cNvGrpSpPr>
            <a:grpSpLocks noChangeAspect="1"/>
          </p:cNvGrpSpPr>
          <p:nvPr/>
        </p:nvGrpSpPr>
        <p:grpSpPr>
          <a:xfrm>
            <a:off x="12236704" y="36821469"/>
            <a:ext cx="2358036" cy="1378946"/>
            <a:chOff x="9917093" y="1111264"/>
            <a:chExt cx="1924070" cy="1146742"/>
          </a:xfrm>
        </p:grpSpPr>
        <p:pic>
          <p:nvPicPr>
            <p:cNvPr id="49" name="Picture 48"/>
            <p:cNvPicPr>
              <a:picLocks noChangeAspect="1"/>
            </p:cNvPicPr>
            <p:nvPr/>
          </p:nvPicPr>
          <p:blipFill rotWithShape="1"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17093" y="1111264"/>
              <a:ext cx="1924070" cy="848503"/>
            </a:xfrm>
            <a:prstGeom prst="rect">
              <a:avLst/>
            </a:prstGeom>
          </p:spPr>
        </p:pic>
        <p:pic>
          <p:nvPicPr>
            <p:cNvPr id="50" name="Picture 49" descr="http://www.eshare.edgehill.ac.uk/images/eshare_logo2.gif"/>
            <p:cNvPicPr>
              <a:picLocks noChangeAspect="1" noChangeArrowheads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97944" y="1924630"/>
              <a:ext cx="1143000" cy="333376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5" name="TextBox 8"/>
          <p:cNvSpPr txBox="1"/>
          <p:nvPr/>
        </p:nvSpPr>
        <p:spPr>
          <a:xfrm>
            <a:off x="26607074" y="37043119"/>
            <a:ext cx="20792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 err="1" smtClean="0">
                <a:solidFill>
                  <a:srgbClr val="0058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EdShare</a:t>
            </a:r>
            <a:r>
              <a:rPr lang="en-GB" sz="2800" dirty="0" smtClean="0">
                <a:solidFill>
                  <a:srgbClr val="0058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Glasgow</a:t>
            </a:r>
            <a:endParaRPr lang="en-GB" sz="2800" dirty="0">
              <a:solidFill>
                <a:srgbClr val="0058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Eprints-Logo34alt6border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395" y="31933567"/>
            <a:ext cx="2151935" cy="789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1116675" y="36363583"/>
            <a:ext cx="70087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/>
              <a:t>Join our growing community</a:t>
            </a:r>
            <a:endParaRPr lang="en-GB" sz="4400" dirty="0"/>
          </a:p>
        </p:txBody>
      </p:sp>
      <p:sp>
        <p:nvSpPr>
          <p:cNvPr id="27" name="Rounded Rectangle 26"/>
          <p:cNvSpPr/>
          <p:nvPr/>
        </p:nvSpPr>
        <p:spPr>
          <a:xfrm>
            <a:off x="1238147" y="22689369"/>
            <a:ext cx="4873895" cy="1773169"/>
          </a:xfrm>
          <a:prstGeom prst="roundRect">
            <a:avLst/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35000"/>
                </a:schemeClr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Logged in users can decide to have a public profile page to showcase their work and connect with others</a:t>
            </a:r>
            <a:endParaRPr lang="en-GB" sz="2400" dirty="0"/>
          </a:p>
        </p:txBody>
      </p:sp>
      <p:sp>
        <p:nvSpPr>
          <p:cNvPr id="59" name="Rounded Rectangle 58"/>
          <p:cNvSpPr/>
          <p:nvPr/>
        </p:nvSpPr>
        <p:spPr>
          <a:xfrm>
            <a:off x="23232522" y="19883556"/>
            <a:ext cx="5282320" cy="1678070"/>
          </a:xfrm>
          <a:prstGeom prst="roundRect">
            <a:avLst/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35000"/>
                </a:schemeClr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Flexible viewing permissions to support both open and restricted resources.  Metadata will always be open.</a:t>
            </a:r>
          </a:p>
          <a:p>
            <a:pPr algn="ctr"/>
            <a:r>
              <a:rPr lang="en-GB" sz="2400" dirty="0" smtClean="0"/>
              <a:t>Editing permissions can also be granted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24439887" y="24598691"/>
            <a:ext cx="4760225" cy="1857022"/>
          </a:xfrm>
          <a:prstGeom prst="roundRect">
            <a:avLst/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35000"/>
                </a:schemeClr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Multiple derivatives of the original video/audio upload are produced to support playback across devices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18678870" y="29738852"/>
            <a:ext cx="4760225" cy="1621961"/>
          </a:xfrm>
          <a:prstGeom prst="roundRect">
            <a:avLst/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35000"/>
                </a:schemeClr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Embeddable HTML5 player support so when this resource is embedded elsewhere, such as a VLE, the end user can control playback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1084982" y="15757657"/>
            <a:ext cx="5550590" cy="1773169"/>
          </a:xfrm>
          <a:prstGeom prst="roundRect">
            <a:avLst/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35000"/>
                </a:schemeClr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Scrollable previews are available </a:t>
            </a:r>
            <a:r>
              <a:rPr lang="en-GB" sz="2400" dirty="0" smtClean="0"/>
              <a:t>for the </a:t>
            </a:r>
            <a:r>
              <a:rPr lang="en-GB" sz="2400" dirty="0" smtClean="0"/>
              <a:t>majority of uploaded content, removing the need for visitors to download to determine if it’s the resource they need</a:t>
            </a:r>
            <a:endParaRPr lang="en-GB" sz="2400" dirty="0"/>
          </a:p>
        </p:txBody>
      </p:sp>
      <p:sp>
        <p:nvSpPr>
          <p:cNvPr id="64" name="TextBox 63"/>
          <p:cNvSpPr txBox="1"/>
          <p:nvPr/>
        </p:nvSpPr>
        <p:spPr>
          <a:xfrm>
            <a:off x="5515081" y="9903944"/>
            <a:ext cx="5741168" cy="655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2">
                    <a:lumMod val="25000"/>
                  </a:schemeClr>
                </a:solidFill>
              </a:rPr>
              <a:t>Inline previews of materials</a:t>
            </a:r>
            <a:endParaRPr lang="en-GB" sz="3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089230" y="18075493"/>
            <a:ext cx="5609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2">
                    <a:lumMod val="25000"/>
                  </a:schemeClr>
                </a:solidFill>
              </a:rPr>
              <a:t>User community profiles</a:t>
            </a:r>
            <a:endParaRPr lang="en-GB" sz="3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6237836" y="22006541"/>
            <a:ext cx="8723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2">
                    <a:lumMod val="25000"/>
                  </a:schemeClr>
                </a:solidFill>
              </a:rPr>
              <a:t>HTML5 support for Video and Audio</a:t>
            </a:r>
            <a:endParaRPr lang="en-GB" sz="3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flipH="1" flipV="1">
            <a:off x="16537480" y="28663218"/>
            <a:ext cx="2636714" cy="1037050"/>
          </a:xfrm>
          <a:prstGeom prst="straightConnector1">
            <a:avLst/>
          </a:prstGeom>
          <a:ln>
            <a:tailEnd type="oval" w="lg" len="lg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0" name="Oval 69"/>
          <p:cNvSpPr/>
          <p:nvPr/>
        </p:nvSpPr>
        <p:spPr>
          <a:xfrm>
            <a:off x="24894849" y="27404384"/>
            <a:ext cx="3847543" cy="3703614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300" b="1" dirty="0" smtClean="0"/>
              <a:t>Always absorbing generic OA driven and standards updates from EPrints</a:t>
            </a:r>
            <a:endParaRPr lang="en-GB" sz="3300" b="1" dirty="0"/>
          </a:p>
        </p:txBody>
      </p:sp>
      <p:sp>
        <p:nvSpPr>
          <p:cNvPr id="71" name="Oval 70"/>
          <p:cNvSpPr/>
          <p:nvPr/>
        </p:nvSpPr>
        <p:spPr>
          <a:xfrm>
            <a:off x="658102" y="26661118"/>
            <a:ext cx="3847543" cy="3703614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smtClean="0"/>
              <a:t>Easy to use interface – influenced by web 2.0 sites</a:t>
            </a:r>
            <a:endParaRPr lang="en-GB" sz="4000" b="1" dirty="0"/>
          </a:p>
        </p:txBody>
      </p:sp>
      <p:pic>
        <p:nvPicPr>
          <p:cNvPr id="1034" name="Picture 10" descr="HTML5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2561" y="22190546"/>
            <a:ext cx="886765" cy="88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Rounded Rectangle 75"/>
          <p:cNvSpPr/>
          <p:nvPr/>
        </p:nvSpPr>
        <p:spPr>
          <a:xfrm>
            <a:off x="24866230" y="12486065"/>
            <a:ext cx="4385969" cy="2022901"/>
          </a:xfrm>
          <a:prstGeom prst="roundRect">
            <a:avLst/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35000"/>
                </a:schemeClr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Help visitors navigate your materials through the use of tags, bringing together </a:t>
            </a:r>
            <a:r>
              <a:rPr lang="en-GB" sz="2400" dirty="0" smtClean="0"/>
              <a:t>distributed related </a:t>
            </a:r>
            <a:r>
              <a:rPr lang="en-GB" sz="2400" dirty="0" smtClean="0"/>
              <a:t>content in one place quickly and easily</a:t>
            </a:r>
            <a:endParaRPr lang="en-GB" sz="2400" dirty="0"/>
          </a:p>
        </p:txBody>
      </p:sp>
      <p:sp>
        <p:nvSpPr>
          <p:cNvPr id="77" name="TextBox 76"/>
          <p:cNvSpPr txBox="1"/>
          <p:nvPr/>
        </p:nvSpPr>
        <p:spPr>
          <a:xfrm>
            <a:off x="1116675" y="37448135"/>
            <a:ext cx="7469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Full hosting and support available from EPrints Services.  Be part of the future development of </a:t>
            </a:r>
            <a:r>
              <a:rPr lang="en-GB" sz="3200" dirty="0" err="1" smtClean="0"/>
              <a:t>EdShare</a:t>
            </a:r>
            <a:r>
              <a:rPr lang="en-GB" sz="3200" dirty="0" smtClean="0"/>
              <a:t>.</a:t>
            </a:r>
          </a:p>
        </p:txBody>
      </p:sp>
      <p:sp>
        <p:nvSpPr>
          <p:cNvPr id="83" name="Oval 82"/>
          <p:cNvSpPr/>
          <p:nvPr/>
        </p:nvSpPr>
        <p:spPr>
          <a:xfrm>
            <a:off x="11672948" y="26939774"/>
            <a:ext cx="2896219" cy="2704583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smtClean="0"/>
              <a:t>Apply </a:t>
            </a:r>
            <a:br>
              <a:rPr lang="en-GB" sz="3200" b="1" dirty="0" smtClean="0"/>
            </a:br>
            <a:r>
              <a:rPr lang="en-GB" sz="3200" b="1" dirty="0" smtClean="0"/>
              <a:t>the latest creative commons licence</a:t>
            </a:r>
            <a:endParaRPr lang="en-GB" sz="3200" b="1" dirty="0"/>
          </a:p>
        </p:txBody>
      </p:sp>
      <p:pic>
        <p:nvPicPr>
          <p:cNvPr id="1030" name="Picture 6" descr="https://mirrors.creativecommons.org/presskit/icons/cc.large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9967" y="26580251"/>
            <a:ext cx="1006043" cy="100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TextBox 84"/>
          <p:cNvSpPr txBox="1"/>
          <p:nvPr/>
        </p:nvSpPr>
        <p:spPr>
          <a:xfrm>
            <a:off x="15904029" y="33098956"/>
            <a:ext cx="122373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 smtClean="0"/>
              <a:t>Panels plugin to support display of feedback, ratings, sharing and favourites tools all in one place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 err="1" smtClean="0"/>
              <a:t>EdShareHUB</a:t>
            </a:r>
            <a:r>
              <a:rPr lang="en-GB" sz="3200" dirty="0" smtClean="0"/>
              <a:t> – add on service harvesting content with a creative commons licence from all </a:t>
            </a:r>
            <a:r>
              <a:rPr lang="en-GB" sz="3200" dirty="0" err="1" smtClean="0"/>
              <a:t>EdShare</a:t>
            </a:r>
            <a:r>
              <a:rPr lang="en-GB" sz="3200" dirty="0" smtClean="0"/>
              <a:t> instances</a:t>
            </a:r>
          </a:p>
        </p:txBody>
      </p:sp>
      <p:sp>
        <p:nvSpPr>
          <p:cNvPr id="86" name="Oval 85"/>
          <p:cNvSpPr/>
          <p:nvPr/>
        </p:nvSpPr>
        <p:spPr>
          <a:xfrm>
            <a:off x="13415722" y="9655841"/>
            <a:ext cx="2878739" cy="2839651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smtClean="0"/>
              <a:t>Light-weight immediate deposit</a:t>
            </a:r>
            <a:endParaRPr lang="en-GB" sz="3200" b="1" dirty="0"/>
          </a:p>
        </p:txBody>
      </p:sp>
      <p:sp>
        <p:nvSpPr>
          <p:cNvPr id="88" name="Rounded Rectangle 87"/>
          <p:cNvSpPr/>
          <p:nvPr/>
        </p:nvSpPr>
        <p:spPr>
          <a:xfrm>
            <a:off x="5789167" y="28186548"/>
            <a:ext cx="4333726" cy="1773169"/>
          </a:xfrm>
          <a:prstGeom prst="roundRect">
            <a:avLst/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35000"/>
                </a:schemeClr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Widgets are available on a users homepage and profile page to display user specific sets of information</a:t>
            </a:r>
            <a:endParaRPr lang="en-GB" sz="2400" dirty="0"/>
          </a:p>
        </p:txBody>
      </p:sp>
      <p:cxnSp>
        <p:nvCxnSpPr>
          <p:cNvPr id="89" name="Straight Arrow Connector 88"/>
          <p:cNvCxnSpPr/>
          <p:nvPr/>
        </p:nvCxnSpPr>
        <p:spPr>
          <a:xfrm flipH="1" flipV="1">
            <a:off x="6821157" y="27152782"/>
            <a:ext cx="521700" cy="1016453"/>
          </a:xfrm>
          <a:prstGeom prst="straightConnector1">
            <a:avLst/>
          </a:prstGeom>
          <a:ln>
            <a:tailEnd type="oval" w="lg" len="lg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/>
          <p:nvPr/>
        </p:nvCxnSpPr>
        <p:spPr>
          <a:xfrm flipV="1">
            <a:off x="7797494" y="25206040"/>
            <a:ext cx="581729" cy="2971852"/>
          </a:xfrm>
          <a:prstGeom prst="straightConnector1">
            <a:avLst/>
          </a:prstGeom>
          <a:ln>
            <a:tailEnd type="oval" w="lg" len="lg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9516988" y="39037901"/>
            <a:ext cx="11541994" cy="701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/>
              <a:t>Visit </a:t>
            </a:r>
            <a:r>
              <a:rPr lang="en-GB" sz="4000" dirty="0" smtClean="0">
                <a:hlinkClick r:id="rId22"/>
              </a:rPr>
              <a:t>www.eprints.org/edshare</a:t>
            </a:r>
            <a:r>
              <a:rPr lang="en-GB" sz="4000" dirty="0" smtClean="0"/>
              <a:t> for further information</a:t>
            </a:r>
            <a:endParaRPr lang="en-GB" sz="4000" dirty="0"/>
          </a:p>
        </p:txBody>
      </p:sp>
      <p:sp>
        <p:nvSpPr>
          <p:cNvPr id="94" name="TextBox 93"/>
          <p:cNvSpPr txBox="1"/>
          <p:nvPr/>
        </p:nvSpPr>
        <p:spPr>
          <a:xfrm>
            <a:off x="19594257" y="17203542"/>
            <a:ext cx="5720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2">
                    <a:lumMod val="25000"/>
                  </a:schemeClr>
                </a:solidFill>
              </a:rPr>
              <a:t>Flexible viewing permissions</a:t>
            </a:r>
            <a:endParaRPr lang="en-GB" sz="3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5" name="Oval 94"/>
          <p:cNvSpPr/>
          <p:nvPr/>
        </p:nvSpPr>
        <p:spPr>
          <a:xfrm>
            <a:off x="25551028" y="8145161"/>
            <a:ext cx="3847543" cy="3703614"/>
          </a:xfrm>
          <a:prstGeom prst="ellipse">
            <a:avLst/>
          </a:prstGeom>
          <a:gradFill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smtClean="0"/>
              <a:t>Liberate teaching materials from closed systems</a:t>
            </a:r>
            <a:endParaRPr lang="en-GB" sz="4000" b="1" dirty="0"/>
          </a:p>
        </p:txBody>
      </p:sp>
      <p:sp>
        <p:nvSpPr>
          <p:cNvPr id="96" name="Oval 95"/>
          <p:cNvSpPr/>
          <p:nvPr/>
        </p:nvSpPr>
        <p:spPr>
          <a:xfrm>
            <a:off x="393709" y="18398658"/>
            <a:ext cx="2878739" cy="2839651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smtClean="0"/>
              <a:t>Flexible and adaptable</a:t>
            </a:r>
            <a:endParaRPr lang="en-GB" sz="3200" b="1" dirty="0"/>
          </a:p>
        </p:txBody>
      </p:sp>
      <p:sp>
        <p:nvSpPr>
          <p:cNvPr id="97" name="Oval 96"/>
          <p:cNvSpPr/>
          <p:nvPr/>
        </p:nvSpPr>
        <p:spPr>
          <a:xfrm>
            <a:off x="26435575" y="16274980"/>
            <a:ext cx="2878739" cy="2839651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smtClean="0"/>
              <a:t>Embed materials in other spaces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23207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20649</TotalTime>
  <Words>294</Words>
  <Application>Microsoft Office PowerPoint</Application>
  <PresentationFormat>Custom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Georgia</vt:lpstr>
      <vt:lpstr>Office Theme</vt:lpstr>
      <vt:lpstr>PowerPoint Presentation</vt:lpstr>
    </vt:vector>
  </TitlesOfParts>
  <Company>University of Southampton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EPrints 3.4 Changes and New features</dc:title>
  <dc:creator>Jiadi Yao</dc:creator>
  <cp:lastModifiedBy>kt2@ecs.soton.ac.uk</cp:lastModifiedBy>
  <cp:revision>129</cp:revision>
  <cp:lastPrinted>2016-06-06T12:34:22Z</cp:lastPrinted>
  <dcterms:created xsi:type="dcterms:W3CDTF">2016-05-26T11:12:37Z</dcterms:created>
  <dcterms:modified xsi:type="dcterms:W3CDTF">2017-08-28T21:58:38Z</dcterms:modified>
</cp:coreProperties>
</file>